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4"/>
  </p:notesMasterIdLst>
  <p:sldIdLst>
    <p:sldId id="256" r:id="rId3"/>
    <p:sldId id="257" r:id="rId4"/>
    <p:sldId id="259" r:id="rId5"/>
    <p:sldId id="260" r:id="rId6"/>
    <p:sldId id="261" r:id="rId7"/>
    <p:sldId id="262" r:id="rId8"/>
    <p:sldId id="264" r:id="rId9"/>
    <p:sldId id="263" r:id="rId10"/>
    <p:sldId id="276" r:id="rId11"/>
    <p:sldId id="275" r:id="rId12"/>
    <p:sldId id="282" r:id="rId13"/>
    <p:sldId id="273" r:id="rId14"/>
    <p:sldId id="280" r:id="rId15"/>
    <p:sldId id="279" r:id="rId16"/>
    <p:sldId id="277" r:id="rId17"/>
    <p:sldId id="274" r:id="rId18"/>
    <p:sldId id="283" r:id="rId19"/>
    <p:sldId id="271" r:id="rId20"/>
    <p:sldId id="269" r:id="rId21"/>
    <p:sldId id="267" r:id="rId22"/>
    <p:sldId id="268"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308C"/>
    <a:srgbClr val="E1BDE9"/>
    <a:srgbClr val="BAD6BD"/>
    <a:srgbClr val="EED9F3"/>
    <a:srgbClr val="C786D6"/>
    <a:srgbClr val="963BAB"/>
    <a:srgbClr val="7B308D"/>
    <a:srgbClr val="033C5A"/>
    <a:srgbClr val="5C2469"/>
    <a:srgbClr val="B05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7"/>
    <p:restoredTop sz="94737"/>
  </p:normalViewPr>
  <p:slideViewPr>
    <p:cSldViewPr>
      <p:cViewPr>
        <p:scale>
          <a:sx n="141" d="100"/>
          <a:sy n="141" d="100"/>
        </p:scale>
        <p:origin x="416"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2" d="100"/>
        <a:sy n="122" d="100"/>
      </p:scale>
      <p:origin x="0" y="0"/>
    </p:cViewPr>
  </p:sorterViewPr>
  <p:notesViewPr>
    <p:cSldViewPr>
      <p:cViewPr varScale="1">
        <p:scale>
          <a:sx n="68" d="100"/>
          <a:sy n="68" d="100"/>
        </p:scale>
        <p:origin x="3584" y="2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image" Target="../media/image22.png"/><Relationship Id="rId2"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F26D2C2-3991-444D-87BF-4C51DF183F10}" type="datetimeFigureOut">
              <a:rPr lang="en-US" smtClean="0"/>
              <a:t>7/22/16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89A8AD3-6EB1-B943-A2F3-55E82DA8E9F8}" type="slidenum">
              <a:rPr lang="en-US" smtClean="0"/>
              <a:t>‹#›</a:t>
            </a:fld>
            <a:endParaRPr lang="en-US"/>
          </a:p>
        </p:txBody>
      </p:sp>
    </p:spTree>
    <p:extLst>
      <p:ext uri="{BB962C8B-B14F-4D97-AF65-F5344CB8AC3E}">
        <p14:creationId xmlns:p14="http://schemas.microsoft.com/office/powerpoint/2010/main" val="166059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mc/articles/PMC2813124/%23CIT38" TargetMode="External"/><Relationship Id="rId4" Type="http://schemas.openxmlformats.org/officeDocument/2006/relationships/hyperlink" Target="http://www.ncbi.nlm.nih.gov/pmc/articles/PMC2813124/%23CIT39" TargetMode="External"/><Relationship Id="rId5" Type="http://schemas.openxmlformats.org/officeDocument/2006/relationships/hyperlink" Target="http://www.ncbi.nlm.nih.gov/pmc/articles/PMC2813124/%23CIT40" TargetMode="External"/><Relationship Id="rId6" Type="http://schemas.openxmlformats.org/officeDocument/2006/relationships/hyperlink" Target="http://www.ncbi.nlm.nih.gov/pmc/articles/PMC2813124/%23CIT41"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a:latin typeface="Arial" charset="0"/>
                <a:ea typeface="msgothic" charset="-128"/>
                <a:cs typeface="msgothic" charset="-128"/>
              </a:rPr>
              <a:t>Psychosocial parameters: Spheres of influence.</a:t>
            </a:r>
          </a:p>
        </p:txBody>
      </p:sp>
    </p:spTree>
    <p:extLst>
      <p:ext uri="{BB962C8B-B14F-4D97-AF65-F5344CB8AC3E}">
        <p14:creationId xmlns:p14="http://schemas.microsoft.com/office/powerpoint/2010/main" val="70104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dirty="0">
                <a:latin typeface="Arial" charset="0"/>
                <a:ea typeface="msgothic" charset="-128"/>
                <a:cs typeface="msgothic" charset="-128"/>
              </a:rPr>
              <a:t>Patient characteristics and stressors that may affect perceived stress in </a:t>
            </a:r>
            <a:r>
              <a:rPr lang="en-GB" altLang="en-US" dirty="0" smtClean="0">
                <a:latin typeface="Arial" charset="0"/>
                <a:ea typeface="msgothic" charset="-128"/>
                <a:cs typeface="msgothic" charset="-128"/>
              </a:rPr>
              <a:t>CKD </a:t>
            </a:r>
            <a:r>
              <a:rPr lang="en-GB" altLang="en-US" dirty="0">
                <a:latin typeface="Arial" charset="0"/>
                <a:ea typeface="msgothic" charset="-128"/>
                <a:cs typeface="msgothic" charset="-128"/>
              </a:rPr>
              <a:t>patients.</a:t>
            </a:r>
          </a:p>
        </p:txBody>
      </p:sp>
    </p:spTree>
    <p:extLst>
      <p:ext uri="{BB962C8B-B14F-4D97-AF65-F5344CB8AC3E}">
        <p14:creationId xmlns:p14="http://schemas.microsoft.com/office/powerpoint/2010/main" val="6707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 times, these symptoms are not associated with any triggers and may occur unexpectedly. There are, on the other hand, many reasons regarding the occurrence of anxiety. The process of dialysis and a multitude of potential medical complications give the patient a lot to worry and anticipate about. Pharmacological management is paramount in the management of anxiety and panic. Benzodiazepines such as clonazepam and alprazolam may be used to reduce anxiety in such patients. Many patients with anxiety also tend to experience insomnia. Drugs such as zolpidem and </a:t>
            </a:r>
            <a:r>
              <a:rPr lang="en-US" dirty="0" err="1"/>
              <a:t>zaleplon</a:t>
            </a:r>
            <a:r>
              <a:rPr lang="en-US" dirty="0"/>
              <a:t> are useful in the management of such </a:t>
            </a:r>
            <a:r>
              <a:rPr lang="en-US" dirty="0" err="1" smtClean="0"/>
              <a:t>in</a:t>
            </a:r>
            <a:r>
              <a:rPr lang="en-US" sz="1200" kern="1200" dirty="0" err="1" smtClean="0">
                <a:solidFill>
                  <a:schemeClr val="tx1"/>
                </a:solidFill>
                <a:latin typeface="+mn-lt"/>
                <a:ea typeface="+mn-ea"/>
                <a:cs typeface="+mn-cs"/>
              </a:rPr>
              <a:t>Anti</a:t>
            </a:r>
            <a:r>
              <a:rPr lang="en-US" sz="1200" kern="1200" dirty="0" smtClean="0">
                <a:solidFill>
                  <a:schemeClr val="tx1"/>
                </a:solidFill>
                <a:latin typeface="+mn-lt"/>
                <a:ea typeface="+mn-ea"/>
                <a:cs typeface="+mn-cs"/>
              </a:rPr>
              <a:t>-anxiety drugs and renal failure</a:t>
            </a:r>
          </a:p>
          <a:p>
            <a:r>
              <a:rPr lang="en-US" sz="1200" b="1" kern="1200" dirty="0" smtClean="0">
                <a:solidFill>
                  <a:schemeClr val="tx1"/>
                </a:solidFill>
                <a:latin typeface="+mn-lt"/>
                <a:ea typeface="+mn-ea"/>
                <a:cs typeface="+mn-cs"/>
              </a:rPr>
              <a:t>Drug	Dose in normal adults (mg/day)	Dose in renal failure (mg/day)	Comment	</a:t>
            </a:r>
          </a:p>
          <a:p>
            <a:r>
              <a:rPr lang="en-US" sz="1200" b="0" kern="1200" dirty="0" smtClean="0">
                <a:solidFill>
                  <a:schemeClr val="tx1"/>
                </a:solidFill>
                <a:latin typeface="+mn-lt"/>
                <a:ea typeface="+mn-ea"/>
                <a:cs typeface="+mn-cs"/>
              </a:rPr>
              <a:t>Alprazolam</a:t>
            </a:r>
            <a:r>
              <a:rPr lang="en-US" sz="1200" b="0" u="sng" kern="1200" dirty="0" smtClean="0">
                <a:solidFill>
                  <a:schemeClr val="tx1"/>
                </a:solidFill>
                <a:latin typeface="+mn-lt"/>
                <a:ea typeface="+mn-ea"/>
                <a:cs typeface="+mn-cs"/>
                <a:hlinkClick r:id="rId3"/>
              </a:rPr>
              <a:t>38	0.25-4 mg	0.25-2 mg	Effective in the management of anxiety and insomnia. May cause drowsiness at high doses that may be confused with delirium	</a:t>
            </a:r>
          </a:p>
          <a:p>
            <a:r>
              <a:rPr lang="pl-PL" sz="1200" b="0" kern="1200" dirty="0" smtClean="0">
                <a:solidFill>
                  <a:schemeClr val="tx1"/>
                </a:solidFill>
                <a:latin typeface="+mn-lt"/>
                <a:ea typeface="+mn-ea"/>
                <a:cs typeface="+mn-cs"/>
              </a:rPr>
              <a:t>Clonazepam</a:t>
            </a:r>
            <a:r>
              <a:rPr lang="pl-PL" sz="1200" b="0" u="sng" kern="1200" dirty="0" smtClean="0">
                <a:solidFill>
                  <a:schemeClr val="tx1"/>
                </a:solidFill>
                <a:latin typeface="+mn-lt"/>
                <a:ea typeface="+mn-ea"/>
                <a:cs typeface="+mn-cs"/>
                <a:hlinkClick r:id="rId4"/>
              </a:rPr>
              <a:t>39	0.5-1.5 mg	0.5-1.5 mg		</a:t>
            </a:r>
          </a:p>
          <a:p>
            <a:r>
              <a:rPr lang="pl-PL" sz="1200" b="0" kern="1200" dirty="0" smtClean="0">
                <a:solidFill>
                  <a:schemeClr val="tx1"/>
                </a:solidFill>
                <a:latin typeface="+mn-lt"/>
                <a:ea typeface="+mn-ea"/>
                <a:cs typeface="+mn-cs"/>
              </a:rPr>
              <a:t>Lorazepam</a:t>
            </a:r>
            <a:r>
              <a:rPr lang="pl-PL" sz="1200" b="0" u="sng" kern="1200" dirty="0" smtClean="0">
                <a:solidFill>
                  <a:schemeClr val="tx1"/>
                </a:solidFill>
                <a:latin typeface="+mn-lt"/>
                <a:ea typeface="+mn-ea"/>
                <a:cs typeface="+mn-cs"/>
                <a:hlinkClick r:id="rId4"/>
              </a:rPr>
              <a:t>39	1-4 mg	1-4 mg		</a:t>
            </a:r>
          </a:p>
          <a:p>
            <a:r>
              <a:rPr lang="sk-SK" sz="1200" b="0" kern="1200" dirty="0" smtClean="0">
                <a:solidFill>
                  <a:schemeClr val="tx1"/>
                </a:solidFill>
                <a:latin typeface="+mn-lt"/>
                <a:ea typeface="+mn-ea"/>
                <a:cs typeface="+mn-cs"/>
              </a:rPr>
              <a:t>Diazepam</a:t>
            </a:r>
            <a:r>
              <a:rPr lang="sk-SK" sz="1200" b="0" u="sng" kern="1200" dirty="0" smtClean="0">
                <a:solidFill>
                  <a:schemeClr val="tx1"/>
                </a:solidFill>
                <a:latin typeface="+mn-lt"/>
                <a:ea typeface="+mn-ea"/>
                <a:cs typeface="+mn-cs"/>
                <a:hlinkClick r:id="rId5"/>
              </a:rPr>
              <a:t>40	5-40 mg	5-25 mg		</a:t>
            </a:r>
          </a:p>
          <a:p>
            <a:r>
              <a:rPr lang="sk-SK" sz="1200" b="0" kern="1200" dirty="0" smtClean="0">
                <a:solidFill>
                  <a:schemeClr val="tx1"/>
                </a:solidFill>
                <a:latin typeface="+mn-lt"/>
                <a:ea typeface="+mn-ea"/>
                <a:cs typeface="+mn-cs"/>
              </a:rPr>
              <a:t>Buspirone</a:t>
            </a:r>
            <a:r>
              <a:rPr lang="sk-SK" sz="1200" b="0" u="sng" kern="1200" dirty="0" smtClean="0">
                <a:solidFill>
                  <a:schemeClr val="tx1"/>
                </a:solidFill>
                <a:latin typeface="+mn-lt"/>
                <a:ea typeface="+mn-ea"/>
                <a:cs typeface="+mn-cs"/>
                <a:hlinkClick r:id="rId6"/>
              </a:rPr>
              <a:t>41	5-20 mg	5-20 mg	Safe anti-anxiety drug. No sedation	</a:t>
            </a:r>
          </a:p>
          <a:p>
            <a:r>
              <a:rPr lang="sk-SK" sz="1200" b="0" kern="1200" dirty="0" smtClean="0">
                <a:solidFill>
                  <a:schemeClr val="tx1"/>
                </a:solidFill>
                <a:latin typeface="+mn-lt"/>
                <a:ea typeface="+mn-ea"/>
                <a:cs typeface="+mn-cs"/>
              </a:rPr>
              <a:t>Zolpidem42	5-20 mg HS	5-20 mg HS	</a:t>
            </a:r>
            <a:r>
              <a:rPr lang="sk-SK" sz="1200" b="0" kern="1200" dirty="0" err="1" smtClean="0">
                <a:solidFill>
                  <a:schemeClr val="tx1"/>
                </a:solidFill>
                <a:latin typeface="+mn-lt"/>
                <a:ea typeface="+mn-ea"/>
                <a:cs typeface="+mn-cs"/>
              </a:rPr>
              <a:t>Short-acting</a:t>
            </a:r>
            <a:r>
              <a:rPr lang="sk-SK" sz="1200" b="0" kern="1200" dirty="0" smtClean="0">
                <a:solidFill>
                  <a:schemeClr val="tx1"/>
                </a:solidFill>
                <a:latin typeface="+mn-lt"/>
                <a:ea typeface="+mn-ea"/>
                <a:cs typeface="+mn-cs"/>
              </a:rPr>
              <a:t> </a:t>
            </a:r>
            <a:r>
              <a:rPr lang="sk-SK" sz="1200" b="0" kern="1200" dirty="0" err="1" smtClean="0">
                <a:solidFill>
                  <a:schemeClr val="tx1"/>
                </a:solidFill>
                <a:latin typeface="+mn-lt"/>
                <a:ea typeface="+mn-ea"/>
                <a:cs typeface="+mn-cs"/>
              </a:rPr>
              <a:t>drugs</a:t>
            </a:r>
            <a:r>
              <a:rPr lang="sk-SK" sz="1200" b="0" kern="1200" dirty="0" smtClean="0">
                <a:solidFill>
                  <a:schemeClr val="tx1"/>
                </a:solidFill>
                <a:latin typeface="+mn-lt"/>
                <a:ea typeface="+mn-ea"/>
                <a:cs typeface="+mn-cs"/>
              </a:rPr>
              <a:t> and no </a:t>
            </a:r>
            <a:r>
              <a:rPr lang="sk-SK" sz="1200" b="0" kern="1200" dirty="0" err="1" smtClean="0">
                <a:solidFill>
                  <a:schemeClr val="tx1"/>
                </a:solidFill>
                <a:latin typeface="+mn-lt"/>
                <a:ea typeface="+mn-ea"/>
                <a:cs typeface="+mn-cs"/>
              </a:rPr>
              <a:t>residual</a:t>
            </a:r>
            <a:r>
              <a:rPr lang="sk-SK" sz="1200" b="0" kern="1200" dirty="0" smtClean="0">
                <a:solidFill>
                  <a:schemeClr val="tx1"/>
                </a:solidFill>
                <a:latin typeface="+mn-lt"/>
                <a:ea typeface="+mn-ea"/>
                <a:cs typeface="+mn-cs"/>
              </a:rPr>
              <a:t> </a:t>
            </a:r>
            <a:r>
              <a:rPr lang="sk-SK" sz="1200" b="0" kern="1200" dirty="0" err="1" smtClean="0">
                <a:solidFill>
                  <a:schemeClr val="tx1"/>
                </a:solidFill>
                <a:latin typeface="+mn-lt"/>
                <a:ea typeface="+mn-ea"/>
                <a:cs typeface="+mn-cs"/>
              </a:rPr>
              <a:t>drowsiness</a:t>
            </a:r>
            <a:r>
              <a:rPr lang="sk-SK" sz="1200" b="0" kern="1200" dirty="0" smtClean="0">
                <a:solidFill>
                  <a:schemeClr val="tx1"/>
                </a:solidFill>
                <a:latin typeface="+mn-lt"/>
                <a:ea typeface="+mn-ea"/>
                <a:cs typeface="+mn-cs"/>
              </a:rPr>
              <a:t>	</a:t>
            </a:r>
          </a:p>
          <a:p>
            <a:r>
              <a:rPr lang="tr-TR" sz="1200" b="0" kern="1200" dirty="0" smtClean="0">
                <a:solidFill>
                  <a:schemeClr val="tx1"/>
                </a:solidFill>
                <a:latin typeface="+mn-lt"/>
                <a:ea typeface="+mn-ea"/>
                <a:cs typeface="+mn-cs"/>
              </a:rPr>
              <a:t>Zaleplon42	5-10 mg HS	5-10 mg HS		</a:t>
            </a:r>
          </a:p>
          <a:p>
            <a:r>
              <a:rPr lang="en-US" dirty="0" err="1" smtClean="0"/>
              <a:t>somnias</a:t>
            </a:r>
            <a:r>
              <a:rPr lang="en-US" dirty="0" smtClean="0"/>
              <a:t> </a:t>
            </a:r>
            <a:r>
              <a:rPr lang="en-US" dirty="0"/>
              <a:t>with no residual drowsiness and minimal side effects. Doses of some of these drugs may have to be adjusted to suit the needs of the </a:t>
            </a:r>
            <a:r>
              <a:rPr lang="en-US" dirty="0" err="1"/>
              <a:t>nephrologically</a:t>
            </a:r>
            <a:r>
              <a:rPr lang="en-US" dirty="0"/>
              <a:t> compromised patient </a:t>
            </a:r>
          </a:p>
        </p:txBody>
      </p:sp>
      <p:sp>
        <p:nvSpPr>
          <p:cNvPr id="4" name="Slide Number Placeholder 3"/>
          <p:cNvSpPr>
            <a:spLocks noGrp="1"/>
          </p:cNvSpPr>
          <p:nvPr>
            <p:ph type="sldNum" sz="quarter" idx="10"/>
          </p:nvPr>
        </p:nvSpPr>
        <p:spPr/>
        <p:txBody>
          <a:bodyPr/>
          <a:lstStyle/>
          <a:p>
            <a:fld id="{089A8AD3-6EB1-B943-A2F3-55E82DA8E9F8}" type="slidenum">
              <a:rPr lang="en-US" smtClean="0"/>
              <a:t>13</a:t>
            </a:fld>
            <a:endParaRPr lang="en-US"/>
          </a:p>
        </p:txBody>
      </p:sp>
    </p:spTree>
    <p:extLst>
      <p:ext uri="{BB962C8B-B14F-4D97-AF65-F5344CB8AC3E}">
        <p14:creationId xmlns:p14="http://schemas.microsoft.com/office/powerpoint/2010/main" val="210421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missing dialysis for some sessions or going on a potassium food binge can produce death. Moreover, under consideration in case of suicide would be the voluntary withdrawal from dialysis and ethical issues involved in it</a:t>
            </a:r>
          </a:p>
        </p:txBody>
      </p:sp>
      <p:sp>
        <p:nvSpPr>
          <p:cNvPr id="4" name="Slide Number Placeholder 3"/>
          <p:cNvSpPr>
            <a:spLocks noGrp="1"/>
          </p:cNvSpPr>
          <p:nvPr>
            <p:ph type="sldNum" sz="quarter" idx="10"/>
          </p:nvPr>
        </p:nvSpPr>
        <p:spPr/>
        <p:txBody>
          <a:bodyPr/>
          <a:lstStyle/>
          <a:p>
            <a:fld id="{089A8AD3-6EB1-B943-A2F3-55E82DA8E9F8}" type="slidenum">
              <a:rPr lang="en-US" smtClean="0"/>
              <a:t>14</a:t>
            </a:fld>
            <a:endParaRPr lang="en-US"/>
          </a:p>
        </p:txBody>
      </p:sp>
    </p:spTree>
    <p:extLst>
      <p:ext uri="{BB962C8B-B14F-4D97-AF65-F5344CB8AC3E}">
        <p14:creationId xmlns:p14="http://schemas.microsoft.com/office/powerpoint/2010/main" val="185858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a:latin typeface="Arial" charset="0"/>
                <a:ea typeface="msgothic" charset="-128"/>
                <a:cs typeface="msgothic" charset="-128"/>
              </a:rPr>
              <a:t>Potential mechanism of vicious cycle between depression and ESRD.</a:t>
            </a:r>
          </a:p>
        </p:txBody>
      </p:sp>
    </p:spTree>
    <p:extLst>
      <p:ext uri="{BB962C8B-B14F-4D97-AF65-F5344CB8AC3E}">
        <p14:creationId xmlns:p14="http://schemas.microsoft.com/office/powerpoint/2010/main" val="43664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Box 12"/>
          <p:cNvSpPr txBox="1"/>
          <p:nvPr userDrawn="1"/>
        </p:nvSpPr>
        <p:spPr>
          <a:xfrm>
            <a:off x="228600" y="6459617"/>
            <a:ext cx="2895600" cy="276999"/>
          </a:xfrm>
          <a:prstGeom prst="rect">
            <a:avLst/>
          </a:prstGeom>
          <a:noFill/>
        </p:spPr>
        <p:txBody>
          <a:bodyPr wrap="square" rtlCol="0">
            <a:spAutoFit/>
          </a:bodyPr>
          <a:lstStyle/>
          <a:p>
            <a:r>
              <a:rPr lang="en-US" sz="1200" dirty="0" smtClean="0"/>
              <a:t>©Nview Health 2016</a:t>
            </a:r>
            <a:endParaRPr lang="en-US" sz="1200" dirty="0"/>
          </a:p>
        </p:txBody>
      </p:sp>
      <p:sp>
        <p:nvSpPr>
          <p:cNvPr id="14" name="TextBox 13"/>
          <p:cNvSpPr txBox="1"/>
          <p:nvPr userDrawn="1"/>
        </p:nvSpPr>
        <p:spPr>
          <a:xfrm>
            <a:off x="3099881" y="6476280"/>
            <a:ext cx="2895600" cy="276999"/>
          </a:xfrm>
          <a:prstGeom prst="rect">
            <a:avLst/>
          </a:prstGeom>
          <a:noFill/>
        </p:spPr>
        <p:txBody>
          <a:bodyPr wrap="square" rtlCol="0">
            <a:spAutoFit/>
          </a:bodyPr>
          <a:lstStyle/>
          <a:p>
            <a:pPr algn="ctr"/>
            <a:fld id="{1557B3E9-330A-4F96-915B-7C595F57AA09}" type="slidenum">
              <a:rPr lang="en-US" sz="1200" smtClean="0"/>
              <a:pPr algn="ctr"/>
              <a:t>‹#›</a:t>
            </a:fld>
            <a:endParaRPr lang="en-US" sz="1200" dirty="0"/>
          </a:p>
        </p:txBody>
      </p:sp>
    </p:spTree>
    <p:extLst>
      <p:ext uri="{BB962C8B-B14F-4D97-AF65-F5344CB8AC3E}">
        <p14:creationId xmlns:p14="http://schemas.microsoft.com/office/powerpoint/2010/main" val="372906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81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18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09600"/>
          </a:xfrm>
          <a:prstGeom prst="rect">
            <a:avLst/>
          </a:prstGeom>
          <a:solidFill>
            <a:srgbClr val="BAD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67600" y="6281631"/>
            <a:ext cx="1513464" cy="645448"/>
          </a:xfrm>
          <a:prstGeom prst="rect">
            <a:avLst/>
          </a:prstGeom>
        </p:spPr>
      </p:pic>
      <p:cxnSp>
        <p:nvCxnSpPr>
          <p:cNvPr id="14" name="Straight Connector 13"/>
          <p:cNvCxnSpPr/>
          <p:nvPr userDrawn="1"/>
        </p:nvCxnSpPr>
        <p:spPr>
          <a:xfrm>
            <a:off x="0" y="6324600"/>
            <a:ext cx="9144000" cy="0"/>
          </a:xfrm>
          <a:prstGeom prst="line">
            <a:avLst/>
          </a:prstGeom>
          <a:ln w="19050">
            <a:solidFill>
              <a:srgbClr val="7A30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938653"/>
      </p:ext>
    </p:extLst>
  </p:cSld>
  <p:clrMap bg1="lt1" tx1="dk1" bg2="lt2" tx2="dk2" accent1="accent1" accent2="accent2" accent3="accent3" accent4="accent4" accent5="accent5" accent6="accent6" hlink="hlink" folHlink="folHlink"/>
  <p:sldLayoutIdLst>
    <p:sldLayoutId id="2147483649" r:id="rId1"/>
    <p:sldLayoutId id="214748365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749095"/>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tiff"/><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3" Type="http://schemas.openxmlformats.org/officeDocument/2006/relationships/image" Target="../media/image36.jpeg"/><Relationship Id="rId14" Type="http://schemas.openxmlformats.org/officeDocument/2006/relationships/image" Target="../media/image37.jpeg"/><Relationship Id="rId15" Type="http://schemas.openxmlformats.org/officeDocument/2006/relationships/image" Target="../media/image38.jpeg"/><Relationship Id="rId16" Type="http://schemas.openxmlformats.org/officeDocument/2006/relationships/image" Target="../media/image39.jpeg"/><Relationship Id="rId17" Type="http://schemas.openxmlformats.org/officeDocument/2006/relationships/image" Target="../media/image40.jpeg"/><Relationship Id="rId18" Type="http://schemas.openxmlformats.org/officeDocument/2006/relationships/hyperlink" Target="http://www.google.com/url?sa=i&amp;rct=j&amp;q=&amp;esrc=s&amp;frm=1&amp;source=images&amp;cd=&amp;cad=rja&amp;docid=iaHYTH_fsJyfrM&amp;tbnid=G4cCSyITJ7IdbM:&amp;ved=0CAUQjRw&amp;url=http://rapgenius.com/annotations/for_profile_page?id=Archon&amp;page=7&amp;user_id=86871&amp;ei=h9yoUeyFJpDa8ASE5IGABA&amp;bvm=bv.47244034,d.eWU&amp;psig=AFQjCNEs_xjspDZoAcRaGkowjOxG21VQNw&amp;ust=1370107337346588" TargetMode="External"/><Relationship Id="rId19" Type="http://schemas.openxmlformats.org/officeDocument/2006/relationships/image" Target="../media/image41.jpeg"/><Relationship Id="rId63" Type="http://schemas.openxmlformats.org/officeDocument/2006/relationships/image" Target="../media/image75.gif"/><Relationship Id="rId64" Type="http://schemas.openxmlformats.org/officeDocument/2006/relationships/image" Target="../media/image76.jpeg"/><Relationship Id="rId65" Type="http://schemas.openxmlformats.org/officeDocument/2006/relationships/image" Target="../media/image77.jpeg"/><Relationship Id="rId66" Type="http://schemas.openxmlformats.org/officeDocument/2006/relationships/image" Target="../media/image78.jpeg"/><Relationship Id="rId67" Type="http://schemas.openxmlformats.org/officeDocument/2006/relationships/image" Target="../media/image79.jpeg"/><Relationship Id="rId68" Type="http://schemas.openxmlformats.org/officeDocument/2006/relationships/image" Target="../media/image80.jpeg"/><Relationship Id="rId50" Type="http://schemas.openxmlformats.org/officeDocument/2006/relationships/image" Target="../media/image25.png"/><Relationship Id="rId51" Type="http://schemas.openxmlformats.org/officeDocument/2006/relationships/oleObject" Target="../embeddings/oleObject5.bin"/><Relationship Id="rId52" Type="http://schemas.openxmlformats.org/officeDocument/2006/relationships/image" Target="../media/image26.png"/><Relationship Id="rId53" Type="http://schemas.openxmlformats.org/officeDocument/2006/relationships/oleObject" Target="../embeddings/oleObject6.bin"/><Relationship Id="rId54" Type="http://schemas.openxmlformats.org/officeDocument/2006/relationships/image" Target="../media/image27.png"/><Relationship Id="rId55" Type="http://schemas.openxmlformats.org/officeDocument/2006/relationships/image" Target="../media/image67.jpeg"/><Relationship Id="rId56" Type="http://schemas.openxmlformats.org/officeDocument/2006/relationships/image" Target="../media/image68.jpeg"/><Relationship Id="rId57" Type="http://schemas.openxmlformats.org/officeDocument/2006/relationships/image" Target="../media/image69.gif"/><Relationship Id="rId58" Type="http://schemas.openxmlformats.org/officeDocument/2006/relationships/image" Target="../media/image70.png"/><Relationship Id="rId59" Type="http://schemas.openxmlformats.org/officeDocument/2006/relationships/image" Target="../media/image71.jpeg"/><Relationship Id="rId40" Type="http://schemas.openxmlformats.org/officeDocument/2006/relationships/image" Target="../media/image62.jpeg"/><Relationship Id="rId41" Type="http://schemas.openxmlformats.org/officeDocument/2006/relationships/image" Target="../media/image63.jpeg"/><Relationship Id="rId42" Type="http://schemas.openxmlformats.org/officeDocument/2006/relationships/image" Target="../media/image64.jpeg"/><Relationship Id="rId43" Type="http://schemas.openxmlformats.org/officeDocument/2006/relationships/image" Target="../media/image65.jpeg"/><Relationship Id="rId44" Type="http://schemas.openxmlformats.org/officeDocument/2006/relationships/image" Target="../media/image66.gif"/><Relationship Id="rId45" Type="http://schemas.openxmlformats.org/officeDocument/2006/relationships/oleObject" Target="../embeddings/oleObject2.bin"/><Relationship Id="rId46" Type="http://schemas.openxmlformats.org/officeDocument/2006/relationships/image" Target="../media/image23.png"/><Relationship Id="rId47" Type="http://schemas.openxmlformats.org/officeDocument/2006/relationships/oleObject" Target="../embeddings/oleObject3.bin"/><Relationship Id="rId48" Type="http://schemas.openxmlformats.org/officeDocument/2006/relationships/image" Target="../media/image24.png"/><Relationship Id="rId49"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image" Target="../media/image28.jpeg"/><Relationship Id="rId4" Type="http://schemas.openxmlformats.org/officeDocument/2006/relationships/oleObject" Target="../embeddings/oleObject1.bin"/><Relationship Id="rId5" Type="http://schemas.openxmlformats.org/officeDocument/2006/relationships/image" Target="../media/image22.pn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9" Type="http://schemas.openxmlformats.org/officeDocument/2006/relationships/image" Target="../media/image32.jpeg"/><Relationship Id="rId30" Type="http://schemas.openxmlformats.org/officeDocument/2006/relationships/image" Target="../media/image52.jpeg"/><Relationship Id="rId31" Type="http://schemas.openxmlformats.org/officeDocument/2006/relationships/image" Target="../media/image53.jpeg"/><Relationship Id="rId32" Type="http://schemas.openxmlformats.org/officeDocument/2006/relationships/image" Target="../media/image54.gif"/><Relationship Id="rId33" Type="http://schemas.openxmlformats.org/officeDocument/2006/relationships/image" Target="../media/image55.jpeg"/><Relationship Id="rId34" Type="http://schemas.openxmlformats.org/officeDocument/2006/relationships/image" Target="../media/image56.jpeg"/><Relationship Id="rId35" Type="http://schemas.openxmlformats.org/officeDocument/2006/relationships/image" Target="../media/image57.gif"/><Relationship Id="rId36" Type="http://schemas.openxmlformats.org/officeDocument/2006/relationships/image" Target="../media/image58.jpeg"/><Relationship Id="rId37" Type="http://schemas.openxmlformats.org/officeDocument/2006/relationships/image" Target="../media/image59.jpeg"/><Relationship Id="rId38" Type="http://schemas.openxmlformats.org/officeDocument/2006/relationships/image" Target="../media/image60.jpeg"/><Relationship Id="rId39" Type="http://schemas.openxmlformats.org/officeDocument/2006/relationships/image" Target="../media/image61.jpeg"/><Relationship Id="rId20" Type="http://schemas.openxmlformats.org/officeDocument/2006/relationships/image" Target="../media/image42.jpeg"/><Relationship Id="rId21" Type="http://schemas.openxmlformats.org/officeDocument/2006/relationships/image" Target="../media/image43.jpeg"/><Relationship Id="rId22" Type="http://schemas.openxmlformats.org/officeDocument/2006/relationships/image" Target="../media/image44.jpeg"/><Relationship Id="rId23" Type="http://schemas.openxmlformats.org/officeDocument/2006/relationships/image" Target="../media/image45.jpeg"/><Relationship Id="rId24" Type="http://schemas.openxmlformats.org/officeDocument/2006/relationships/image" Target="../media/image46.jpeg"/><Relationship Id="rId25" Type="http://schemas.openxmlformats.org/officeDocument/2006/relationships/image" Target="../media/image47.jpeg"/><Relationship Id="rId26" Type="http://schemas.openxmlformats.org/officeDocument/2006/relationships/image" Target="../media/image48.jpeg"/><Relationship Id="rId27" Type="http://schemas.openxmlformats.org/officeDocument/2006/relationships/image" Target="../media/image49.png"/><Relationship Id="rId28" Type="http://schemas.openxmlformats.org/officeDocument/2006/relationships/image" Target="../media/image50.jpeg"/><Relationship Id="rId29" Type="http://schemas.openxmlformats.org/officeDocument/2006/relationships/image" Target="../media/image51.jpeg"/><Relationship Id="rId60" Type="http://schemas.openxmlformats.org/officeDocument/2006/relationships/image" Target="../media/image72.jpeg"/><Relationship Id="rId61" Type="http://schemas.openxmlformats.org/officeDocument/2006/relationships/image" Target="../media/image73.jpeg"/><Relationship Id="rId62" Type="http://schemas.openxmlformats.org/officeDocument/2006/relationships/image" Target="../media/image74.jpeg"/><Relationship Id="rId10" Type="http://schemas.openxmlformats.org/officeDocument/2006/relationships/image" Target="../media/image33.jpeg"/><Relationship Id="rId11" Type="http://schemas.openxmlformats.org/officeDocument/2006/relationships/image" Target="../media/image34.jpeg"/><Relationship Id="rId12"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1.jpg"/><Relationship Id="rId3"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hyperlink" Target="https://www.google.com/url?sa=i&amp;rct=j&amp;q=&amp;esrc=s&amp;source=images&amp;cd=&amp;cad=rja&amp;uact=8&amp;ved=0ahUKEwj11Kmqj7zKAhVLXR4KHQtrA5IQjRwIBw&amp;url=http://www.xhealthtech.com/aggregator/categories/4?page=2&amp;psig=AFQjCNH_vtlsEJq5siA_JGOTTOjhnaWr3A&amp;ust=145350726663328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781547" y="5041593"/>
            <a:ext cx="3962403" cy="1737705"/>
            <a:chOff x="4781547" y="5041593"/>
            <a:chExt cx="3962403" cy="173770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1" y="5041593"/>
              <a:ext cx="3467097" cy="1478614"/>
            </a:xfrm>
            <a:prstGeom prst="rect">
              <a:avLst/>
            </a:prstGeom>
          </p:spPr>
        </p:pic>
        <p:sp>
          <p:nvSpPr>
            <p:cNvPr id="6" name="Title 1"/>
            <p:cNvSpPr txBox="1">
              <a:spLocks/>
            </p:cNvSpPr>
            <p:nvPr/>
          </p:nvSpPr>
          <p:spPr>
            <a:xfrm>
              <a:off x="4781547" y="6292807"/>
              <a:ext cx="3962403" cy="4864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1600" i="1" dirty="0" smtClean="0">
                  <a:solidFill>
                    <a:srgbClr val="5C2469"/>
                  </a:solidFill>
                </a:rPr>
                <a:t>Integrated Behavioral Health Solutions </a:t>
              </a:r>
              <a:endParaRPr lang="en-US" sz="1600" i="1" dirty="0">
                <a:solidFill>
                  <a:srgbClr val="5C2469"/>
                </a:solidFill>
              </a:endParaRPr>
            </a:p>
          </p:txBody>
        </p:sp>
      </p:grpSp>
      <p:sp>
        <p:nvSpPr>
          <p:cNvPr id="7" name="Subtitle 2"/>
          <p:cNvSpPr txBox="1">
            <a:spLocks/>
          </p:cNvSpPr>
          <p:nvPr/>
        </p:nvSpPr>
        <p:spPr>
          <a:xfrm>
            <a:off x="647698" y="3657600"/>
            <a:ext cx="7848600" cy="129540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rgbClr val="7030A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7030A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7030A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7030A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7030A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2800"/>
              </a:lnSpc>
              <a:buFont typeface="Arial"/>
              <a:buNone/>
            </a:pPr>
            <a:r>
              <a:rPr lang="en-US" sz="2000" dirty="0" smtClean="0">
                <a:solidFill>
                  <a:srgbClr val="60266D"/>
                </a:solidFill>
              </a:rPr>
              <a:t>Nview Health Enables </a:t>
            </a:r>
            <a:r>
              <a:rPr lang="en-US" sz="2000" dirty="0">
                <a:solidFill>
                  <a:srgbClr val="60266D"/>
                </a:solidFill>
              </a:rPr>
              <a:t>P</a:t>
            </a:r>
            <a:r>
              <a:rPr lang="en-US" sz="2000" dirty="0" smtClean="0">
                <a:solidFill>
                  <a:srgbClr val="60266D"/>
                </a:solidFill>
              </a:rPr>
              <a:t>hysician </a:t>
            </a:r>
            <a:r>
              <a:rPr lang="en-US" sz="2000" dirty="0">
                <a:solidFill>
                  <a:srgbClr val="60266D"/>
                </a:solidFill>
              </a:rPr>
              <a:t>P</a:t>
            </a:r>
            <a:r>
              <a:rPr lang="en-US" sz="2000" dirty="0" smtClean="0">
                <a:solidFill>
                  <a:srgbClr val="60266D"/>
                </a:solidFill>
              </a:rPr>
              <a:t>ractices to Deliver Validated Diagnostic Behavioral </a:t>
            </a:r>
            <a:r>
              <a:rPr lang="en-US" sz="2000" dirty="0">
                <a:solidFill>
                  <a:srgbClr val="60266D"/>
                </a:solidFill>
              </a:rPr>
              <a:t>H</a:t>
            </a:r>
            <a:r>
              <a:rPr lang="en-US" sz="2000" dirty="0" smtClean="0">
                <a:solidFill>
                  <a:srgbClr val="60266D"/>
                </a:solidFill>
              </a:rPr>
              <a:t>ealth </a:t>
            </a:r>
            <a:r>
              <a:rPr lang="en-US" sz="2000" dirty="0">
                <a:solidFill>
                  <a:srgbClr val="60266D"/>
                </a:solidFill>
              </a:rPr>
              <a:t>S</a:t>
            </a:r>
            <a:r>
              <a:rPr lang="en-US" sz="2000" dirty="0" smtClean="0">
                <a:solidFill>
                  <a:srgbClr val="60266D"/>
                </a:solidFill>
              </a:rPr>
              <a:t>creens, Interviews, Outcome </a:t>
            </a:r>
            <a:r>
              <a:rPr lang="en-US" sz="2000" dirty="0">
                <a:solidFill>
                  <a:srgbClr val="60266D"/>
                </a:solidFill>
              </a:rPr>
              <a:t>T</a:t>
            </a:r>
            <a:r>
              <a:rPr lang="en-US" sz="2000" dirty="0" smtClean="0">
                <a:solidFill>
                  <a:srgbClr val="60266D"/>
                </a:solidFill>
              </a:rPr>
              <a:t>racking and Services </a:t>
            </a:r>
            <a:br>
              <a:rPr lang="en-US" sz="2000" dirty="0" smtClean="0">
                <a:solidFill>
                  <a:srgbClr val="60266D"/>
                </a:solidFill>
              </a:rPr>
            </a:br>
            <a:r>
              <a:rPr lang="en-US" sz="2000" dirty="0" smtClean="0">
                <a:solidFill>
                  <a:srgbClr val="60266D"/>
                </a:solidFill>
              </a:rPr>
              <a:t>to Patients in a Simple and Easy-to-Bill </a:t>
            </a:r>
            <a:r>
              <a:rPr lang="en-US" sz="2000" dirty="0">
                <a:solidFill>
                  <a:srgbClr val="60266D"/>
                </a:solidFill>
              </a:rPr>
              <a:t>P</a:t>
            </a:r>
            <a:r>
              <a:rPr lang="en-US" sz="2000" dirty="0" smtClean="0">
                <a:solidFill>
                  <a:srgbClr val="60266D"/>
                </a:solidFill>
              </a:rPr>
              <a:t>latform.</a:t>
            </a:r>
            <a:endParaRPr lang="en-US" sz="2000" dirty="0">
              <a:solidFill>
                <a:srgbClr val="60266D"/>
              </a:solidFill>
            </a:endParaRPr>
          </a:p>
        </p:txBody>
      </p:sp>
      <p:sp>
        <p:nvSpPr>
          <p:cNvPr id="14" name="Rectangle 13"/>
          <p:cNvSpPr/>
          <p:nvPr/>
        </p:nvSpPr>
        <p:spPr>
          <a:xfrm>
            <a:off x="3544" y="0"/>
            <a:ext cx="9144000" cy="555215"/>
          </a:xfrm>
          <a:prstGeom prst="rect">
            <a:avLst/>
          </a:prstGeom>
          <a:solidFill>
            <a:srgbClr val="BAD6BD"/>
          </a:solidFill>
          <a:ln>
            <a:noFill/>
          </a:ln>
          <a:effectLst>
            <a:outerShdw sx="1000" sy="1000" kx="-800400" algn="b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000" i="1" dirty="0">
                <a:solidFill>
                  <a:sysClr val="windowText" lastClr="000000"/>
                </a:solidFill>
              </a:rPr>
              <a:t>Introduction to the Mini-International Neuropsychiatric Interview (M.I.N.I</a:t>
            </a:r>
            <a:r>
              <a:rPr lang="en-US" sz="2000" i="1" dirty="0" smtClean="0">
                <a:solidFill>
                  <a:sysClr val="windowText" lastClr="000000"/>
                </a:solidFill>
              </a:rPr>
              <a:t>.)</a:t>
            </a:r>
            <a:endParaRPr lang="en-US" sz="2000" dirty="0">
              <a:solidFill>
                <a:sysClr val="windowText" lastClr="000000"/>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 y="555215"/>
            <a:ext cx="9144000" cy="2684417"/>
          </a:xfrm>
          <a:prstGeom prst="rect">
            <a:avLst/>
          </a:prstGeom>
        </p:spPr>
      </p:pic>
      <p:pic>
        <p:nvPicPr>
          <p:cNvPr id="2" name="Picture 1"/>
          <p:cNvPicPr>
            <a:picLocks noChangeAspect="1"/>
          </p:cNvPicPr>
          <p:nvPr/>
        </p:nvPicPr>
        <p:blipFill>
          <a:blip r:embed="rId4"/>
          <a:stretch>
            <a:fillRect/>
          </a:stretch>
        </p:blipFill>
        <p:spPr>
          <a:xfrm>
            <a:off x="471887" y="5243035"/>
            <a:ext cx="3947713" cy="1184314"/>
          </a:xfrm>
          <a:prstGeom prst="rect">
            <a:avLst/>
          </a:prstGeom>
        </p:spPr>
      </p:pic>
    </p:spTree>
    <p:extLst>
      <p:ext uri="{BB962C8B-B14F-4D97-AF65-F5344CB8AC3E}">
        <p14:creationId xmlns:p14="http://schemas.microsoft.com/office/powerpoint/2010/main" val="34763150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6880" y="3204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sz="2000" b="1" dirty="0">
                <a:latin typeface="+mj-lt"/>
              </a:rPr>
              <a:t>Patient characteristics and stressors that may affect perceived stress in </a:t>
            </a:r>
            <a:r>
              <a:rPr lang="en-GB" altLang="en-US" sz="2000" b="1" dirty="0" smtClean="0">
                <a:latin typeface="+mj-lt"/>
              </a:rPr>
              <a:t>CKD Patients</a:t>
            </a:r>
            <a:r>
              <a:rPr lang="en-GB" altLang="en-US" sz="1451" b="1" dirty="0">
                <a:latin typeface="+mj-lt"/>
              </a:rPr>
              <a: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173" y="446761"/>
            <a:ext cx="5021401" cy="52211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303634" y="6019800"/>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dirty="0">
                <a:latin typeface="Arial" charset="0"/>
              </a:rPr>
              <a:t>Daniel Cukor et al. JASN 2007;18:3042-3055</a:t>
            </a:r>
          </a:p>
        </p:txBody>
      </p:sp>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endParaRPr lang="en-GB" altLang="en-US" sz="907" dirty="0">
              <a:latin typeface="Arial" charset="0"/>
            </a:endParaRPr>
          </a:p>
        </p:txBody>
      </p:sp>
    </p:spTree>
    <p:extLst>
      <p:ext uri="{BB962C8B-B14F-4D97-AF65-F5344CB8AC3E}">
        <p14:creationId xmlns:p14="http://schemas.microsoft.com/office/powerpoint/2010/main" val="89339398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3827374"/>
            <a:ext cx="4572000" cy="369332"/>
          </a:xfrm>
          <a:prstGeom prst="rect">
            <a:avLst/>
          </a:prstGeom>
        </p:spPr>
        <p:txBody>
          <a:bodyPr>
            <a:spAutoFit/>
          </a:bodyPr>
          <a:lstStyle/>
          <a:p>
            <a:pPr marL="228600" marR="0">
              <a:spcBef>
                <a:spcPts val="0"/>
              </a:spcBef>
              <a:spcAft>
                <a:spcPts val="0"/>
              </a:spcAft>
            </a:pPr>
            <a:r>
              <a:rPr lang="en-US" dirty="0">
                <a:solidFill>
                  <a:srgbClr val="012087"/>
                </a:solidFill>
                <a:latin typeface="Times New Roman" charset="0"/>
                <a:ea typeface="ＭＳ 明朝" charset="-128"/>
                <a:cs typeface="Times New Roman" charset="0"/>
              </a:rPr>
              <a:t> </a:t>
            </a:r>
            <a:endParaRPr lang="en-US" sz="1400" dirty="0">
              <a:effectLst/>
              <a:latin typeface="Cambria" charset="0"/>
              <a:ea typeface="ＭＳ 明朝" charset="-128"/>
              <a:cs typeface="Times New Roman" charset="0"/>
            </a:endParaRPr>
          </a:p>
        </p:txBody>
      </p:sp>
      <p:sp>
        <p:nvSpPr>
          <p:cNvPr id="5" name="Rectangle 4"/>
          <p:cNvSpPr/>
          <p:nvPr/>
        </p:nvSpPr>
        <p:spPr>
          <a:xfrm>
            <a:off x="1606550" y="4958060"/>
            <a:ext cx="4572000" cy="369332"/>
          </a:xfrm>
          <a:prstGeom prst="rect">
            <a:avLst/>
          </a:prstGeom>
        </p:spPr>
        <p:txBody>
          <a:bodyPr>
            <a:spAutoFit/>
          </a:bodyPr>
          <a:lstStyle/>
          <a:p>
            <a:r>
              <a:rPr lang="en-US" dirty="0" smtClean="0">
                <a:solidFill>
                  <a:srgbClr val="012087"/>
                </a:solidFill>
                <a:latin typeface="Times New Roman" charset="0"/>
                <a:ea typeface="ＭＳ 明朝" charset="-128"/>
                <a:cs typeface="Times New Roman" charset="0"/>
              </a:rPr>
              <a:t>. </a:t>
            </a:r>
            <a:endParaRPr lang="en-US" sz="1400" dirty="0">
              <a:effectLst/>
              <a:latin typeface="Cambria" charset="0"/>
              <a:ea typeface="ＭＳ 明朝" charset="-128"/>
              <a:cs typeface="Times New Roman"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99365"/>
            <a:ext cx="4365593" cy="32868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974" y="3124201"/>
            <a:ext cx="4872426" cy="2896666"/>
          </a:xfrm>
          <a:prstGeom prst="rect">
            <a:avLst/>
          </a:prstGeom>
        </p:spPr>
      </p:pic>
      <p:sp>
        <p:nvSpPr>
          <p:cNvPr id="8" name="TextBox 7"/>
          <p:cNvSpPr txBox="1"/>
          <p:nvPr/>
        </p:nvSpPr>
        <p:spPr>
          <a:xfrm>
            <a:off x="1942507" y="84734"/>
            <a:ext cx="5583388" cy="461665"/>
          </a:xfrm>
          <a:prstGeom prst="rect">
            <a:avLst/>
          </a:prstGeom>
          <a:noFill/>
        </p:spPr>
        <p:txBody>
          <a:bodyPr wrap="none" rtlCol="0">
            <a:spAutoFit/>
          </a:bodyPr>
          <a:lstStyle/>
          <a:p>
            <a:r>
              <a:rPr lang="en-US" sz="2400" dirty="0" smtClean="0"/>
              <a:t>What Are the feelings and  Does it Matter ?</a:t>
            </a:r>
            <a:endParaRPr lang="en-US" sz="2400" dirty="0"/>
          </a:p>
        </p:txBody>
      </p:sp>
    </p:spTree>
    <p:extLst>
      <p:ext uri="{BB962C8B-B14F-4D97-AF65-F5344CB8AC3E}">
        <p14:creationId xmlns:p14="http://schemas.microsoft.com/office/powerpoint/2010/main" val="10542007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93173"/>
            <a:ext cx="3810000" cy="2308324"/>
          </a:xfrm>
          <a:prstGeom prst="rect">
            <a:avLst/>
          </a:prstGeom>
        </p:spPr>
        <p:txBody>
          <a:bodyPr wrap="square">
            <a:spAutoFit/>
          </a:bodyPr>
          <a:lstStyle/>
          <a:p>
            <a:r>
              <a:rPr lang="en-US" sz="1600" dirty="0" smtClean="0">
                <a:latin typeface=""/>
              </a:rPr>
              <a:t>There </a:t>
            </a:r>
            <a:r>
              <a:rPr lang="en-US" sz="1600" dirty="0">
                <a:latin typeface=""/>
              </a:rPr>
              <a:t>is increasing evidence supporting a role for psychosocial factors such as depression, anxiety, and </a:t>
            </a:r>
            <a:r>
              <a:rPr lang="en-US" sz="1600" dirty="0" smtClean="0">
                <a:latin typeface=""/>
              </a:rPr>
              <a:t>perceived social </a:t>
            </a:r>
            <a:r>
              <a:rPr lang="en-US" sz="1600" dirty="0">
                <a:latin typeface=""/>
              </a:rPr>
              <a:t>support, in the pathophysiology of various chronic diseases, including CKD, where </a:t>
            </a:r>
            <a:r>
              <a:rPr lang="en-US" sz="1600" dirty="0" smtClean="0">
                <a:latin typeface=""/>
              </a:rPr>
              <a:t>depressive disorders </a:t>
            </a:r>
            <a:r>
              <a:rPr lang="en-US" sz="1600" dirty="0">
                <a:latin typeface=""/>
              </a:rPr>
              <a:t>have been found to be associated with an increased risk of mortality, and poor health-related quality </a:t>
            </a:r>
            <a:r>
              <a:rPr lang="en-US" sz="1600" dirty="0" smtClean="0">
                <a:latin typeface=""/>
              </a:rPr>
              <a:t>of life</a:t>
            </a:r>
            <a:endParaRPr lang="en-US" sz="1600" dirty="0"/>
          </a:p>
        </p:txBody>
      </p:sp>
      <p:sp>
        <p:nvSpPr>
          <p:cNvPr id="3" name="Rectangle 2"/>
          <p:cNvSpPr/>
          <p:nvPr/>
        </p:nvSpPr>
        <p:spPr>
          <a:xfrm>
            <a:off x="152400" y="5715000"/>
            <a:ext cx="8610600" cy="461665"/>
          </a:xfrm>
          <a:prstGeom prst="rect">
            <a:avLst/>
          </a:prstGeom>
        </p:spPr>
        <p:txBody>
          <a:bodyPr wrap="square">
            <a:spAutoFit/>
          </a:bodyPr>
          <a:lstStyle/>
          <a:p>
            <a:r>
              <a:rPr lang="en-US" sz="1200" dirty="0" err="1">
                <a:solidFill>
                  <a:srgbClr val="000000"/>
                </a:solidFill>
                <a:latin typeface=""/>
              </a:rPr>
              <a:t>McKercher</a:t>
            </a:r>
            <a:r>
              <a:rPr lang="en-US" sz="1200" dirty="0">
                <a:solidFill>
                  <a:srgbClr val="000000"/>
                </a:solidFill>
                <a:latin typeface=""/>
              </a:rPr>
              <a:t>, C., Sanderson, K. and Jose, M.D. (2013) Psychosocial Factors in People with Chronic Kidney Disease</a:t>
            </a:r>
          </a:p>
          <a:p>
            <a:r>
              <a:rPr lang="en-US" sz="1200" dirty="0">
                <a:solidFill>
                  <a:srgbClr val="000000"/>
                </a:solidFill>
                <a:latin typeface=""/>
              </a:rPr>
              <a:t>Prior to Renal Replacement Therapy. Nephrology, 18, 585-591. </a:t>
            </a: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066800"/>
            <a:ext cx="4937681" cy="3247138"/>
          </a:xfrm>
          <a:prstGeom prst="rect">
            <a:avLst/>
          </a:prstGeom>
        </p:spPr>
      </p:pic>
      <p:sp>
        <p:nvSpPr>
          <p:cNvPr id="5" name="TextBox 4"/>
          <p:cNvSpPr txBox="1"/>
          <p:nvPr/>
        </p:nvSpPr>
        <p:spPr>
          <a:xfrm>
            <a:off x="3124200" y="76200"/>
            <a:ext cx="2109424" cy="461665"/>
          </a:xfrm>
          <a:prstGeom prst="rect">
            <a:avLst/>
          </a:prstGeom>
          <a:noFill/>
        </p:spPr>
        <p:txBody>
          <a:bodyPr wrap="none" rtlCol="0">
            <a:spAutoFit/>
          </a:bodyPr>
          <a:lstStyle/>
          <a:p>
            <a:r>
              <a:rPr lang="en-US" sz="2400" dirty="0" smtClean="0"/>
              <a:t>Cause or Result</a:t>
            </a:r>
            <a:endParaRPr lang="en-US" sz="2400" dirty="0"/>
          </a:p>
        </p:txBody>
      </p:sp>
    </p:spTree>
    <p:extLst>
      <p:ext uri="{BB962C8B-B14F-4D97-AF65-F5344CB8AC3E}">
        <p14:creationId xmlns:p14="http://schemas.microsoft.com/office/powerpoint/2010/main" val="4381383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382000" cy="1200329"/>
          </a:xfrm>
          <a:prstGeom prst="rect">
            <a:avLst/>
          </a:prstGeom>
        </p:spPr>
        <p:txBody>
          <a:bodyPr wrap="square">
            <a:spAutoFit/>
          </a:bodyPr>
          <a:lstStyle/>
          <a:p>
            <a:r>
              <a:rPr lang="en-US" sz="2400" dirty="0"/>
              <a:t>Extreme anxiety and anxiety somatic symptoms such as breathlessness, palpitations, chest pain, sweating and fear of dying may occur in renal failure cases.</a:t>
            </a:r>
          </a:p>
        </p:txBody>
      </p:sp>
      <p:sp>
        <p:nvSpPr>
          <p:cNvPr id="3" name="TextBox 2"/>
          <p:cNvSpPr txBox="1"/>
          <p:nvPr/>
        </p:nvSpPr>
        <p:spPr>
          <a:xfrm>
            <a:off x="1201539" y="91387"/>
            <a:ext cx="6436121" cy="461665"/>
          </a:xfrm>
          <a:prstGeom prst="rect">
            <a:avLst/>
          </a:prstGeom>
          <a:noFill/>
        </p:spPr>
        <p:txBody>
          <a:bodyPr wrap="none" rtlCol="0">
            <a:spAutoFit/>
          </a:bodyPr>
          <a:lstStyle/>
          <a:p>
            <a:r>
              <a:rPr lang="en-US" sz="2400" dirty="0" smtClean="0"/>
              <a:t>Anxiety is also a Major issues in Patients with CKD </a:t>
            </a:r>
            <a:endParaRPr lang="en-US" sz="2400" dirty="0"/>
          </a:p>
        </p:txBody>
      </p:sp>
      <p:sp>
        <p:nvSpPr>
          <p:cNvPr id="4" name="Rectangle 3"/>
          <p:cNvSpPr/>
          <p:nvPr/>
        </p:nvSpPr>
        <p:spPr>
          <a:xfrm>
            <a:off x="161207" y="5943600"/>
            <a:ext cx="8763000" cy="461665"/>
          </a:xfrm>
          <a:prstGeom prst="rect">
            <a:avLst/>
          </a:prstGeom>
        </p:spPr>
        <p:txBody>
          <a:bodyPr wrap="square">
            <a:spAutoFit/>
          </a:bodyPr>
          <a:lstStyle/>
          <a:p>
            <a:endParaRPr lang="en-US" sz="1200" dirty="0" smtClean="0"/>
          </a:p>
          <a:p>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263" y="1844036"/>
            <a:ext cx="2857500" cy="4294057"/>
          </a:xfrm>
          <a:prstGeom prst="rect">
            <a:avLst/>
          </a:prstGeom>
        </p:spPr>
      </p:pic>
      <p:sp>
        <p:nvSpPr>
          <p:cNvPr id="8" name="TextBox 7"/>
          <p:cNvSpPr txBox="1"/>
          <p:nvPr/>
        </p:nvSpPr>
        <p:spPr>
          <a:xfrm>
            <a:off x="1" y="2429691"/>
            <a:ext cx="5624262" cy="3231654"/>
          </a:xfrm>
          <a:prstGeom prst="rect">
            <a:avLst/>
          </a:prstGeom>
          <a:noFill/>
        </p:spPr>
        <p:txBody>
          <a:bodyPr wrap="square" rtlCol="0">
            <a:spAutoFit/>
          </a:bodyPr>
          <a:lstStyle/>
          <a:p>
            <a:pPr marL="285750" indent="-285750">
              <a:buFont typeface="Arial" charset="0"/>
              <a:buChar char="•"/>
            </a:pPr>
            <a:r>
              <a:rPr lang="en-US" sz="2400" dirty="0" smtClean="0"/>
              <a:t>This is the primary cause of unexplained ER visits and readmissions </a:t>
            </a:r>
          </a:p>
          <a:p>
            <a:pPr marL="285750" indent="-285750">
              <a:buFont typeface="Arial" charset="0"/>
              <a:buChar char="•"/>
            </a:pPr>
            <a:r>
              <a:rPr lang="en-US" sz="2400" dirty="0" smtClean="0"/>
              <a:t>There are multiple medical issues and possible complications a patient must adapt to</a:t>
            </a:r>
          </a:p>
          <a:p>
            <a:pPr marL="285750" indent="-285750">
              <a:buFont typeface="Arial" charset="0"/>
              <a:buChar char="•"/>
            </a:pPr>
            <a:r>
              <a:rPr lang="en-US" sz="2400" dirty="0" smtClean="0"/>
              <a:t>Medication management is paramount if the anxiety is to be controlled. </a:t>
            </a:r>
          </a:p>
          <a:p>
            <a:pPr marL="285750" indent="-285750">
              <a:buFont typeface="Arial" charset="0"/>
              <a:buChar char="•"/>
            </a:pPr>
            <a:endParaRPr lang="en-US" dirty="0" smtClean="0"/>
          </a:p>
          <a:p>
            <a:pPr marL="285750" indent="-285750">
              <a:buFont typeface="Arial" charset="0"/>
              <a:buChar char="•"/>
            </a:pPr>
            <a:endParaRPr lang="en-US" dirty="0"/>
          </a:p>
        </p:txBody>
      </p:sp>
    </p:spTree>
    <p:extLst>
      <p:ext uri="{BB962C8B-B14F-4D97-AF65-F5344CB8AC3E}">
        <p14:creationId xmlns:p14="http://schemas.microsoft.com/office/powerpoint/2010/main" val="15017154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382000" cy="1200329"/>
          </a:xfrm>
          <a:prstGeom prst="rect">
            <a:avLst/>
          </a:prstGeom>
        </p:spPr>
        <p:txBody>
          <a:bodyPr wrap="square">
            <a:spAutoFit/>
          </a:bodyPr>
          <a:lstStyle/>
          <a:p>
            <a:r>
              <a:rPr lang="en-US" sz="2400" dirty="0">
                <a:solidFill>
                  <a:prstClr val="black"/>
                </a:solidFill>
              </a:rPr>
              <a:t>Repeated observational studies have demonstrated that dialysis patients have higher suicide rates than the normal healthy </a:t>
            </a:r>
            <a:r>
              <a:rPr lang="en-US" sz="2400" dirty="0" smtClean="0">
                <a:solidFill>
                  <a:prstClr val="black"/>
                </a:solidFill>
              </a:rPr>
              <a:t>population.</a:t>
            </a:r>
            <a:endParaRPr lang="en-US" sz="2400" dirty="0"/>
          </a:p>
        </p:txBody>
      </p:sp>
      <p:sp>
        <p:nvSpPr>
          <p:cNvPr id="3" name="TextBox 2"/>
          <p:cNvSpPr txBox="1"/>
          <p:nvPr/>
        </p:nvSpPr>
        <p:spPr>
          <a:xfrm>
            <a:off x="1786187" y="8738"/>
            <a:ext cx="5266826" cy="461665"/>
          </a:xfrm>
          <a:prstGeom prst="rect">
            <a:avLst/>
          </a:prstGeom>
          <a:noFill/>
        </p:spPr>
        <p:txBody>
          <a:bodyPr wrap="none" rtlCol="0">
            <a:spAutoFit/>
          </a:bodyPr>
          <a:lstStyle/>
          <a:p>
            <a:r>
              <a:rPr lang="en-US" sz="2400" dirty="0" smtClean="0"/>
              <a:t>Suicide is </a:t>
            </a:r>
            <a:r>
              <a:rPr lang="en-US" sz="2400" smtClean="0"/>
              <a:t>More Common </a:t>
            </a:r>
            <a:r>
              <a:rPr lang="en-US" sz="2400"/>
              <a:t>T</a:t>
            </a:r>
            <a:r>
              <a:rPr lang="en-US" sz="2400" smtClean="0"/>
              <a:t>han </a:t>
            </a:r>
            <a:r>
              <a:rPr lang="en-US" sz="2400" dirty="0"/>
              <a:t>Y</a:t>
            </a:r>
            <a:r>
              <a:rPr lang="en-US" sz="2400" smtClean="0"/>
              <a:t>ou </a:t>
            </a:r>
            <a:r>
              <a:rPr lang="en-US" sz="2400" dirty="0" smtClean="0"/>
              <a:t>Think</a:t>
            </a:r>
            <a:endParaRPr lang="en-US" sz="2400" dirty="0"/>
          </a:p>
        </p:txBody>
      </p:sp>
      <p:sp>
        <p:nvSpPr>
          <p:cNvPr id="4" name="Rectangle 3"/>
          <p:cNvSpPr/>
          <p:nvPr/>
        </p:nvSpPr>
        <p:spPr>
          <a:xfrm>
            <a:off x="161207" y="5943600"/>
            <a:ext cx="8763000" cy="276999"/>
          </a:xfrm>
          <a:prstGeom prst="rect">
            <a:avLst/>
          </a:prstGeom>
        </p:spPr>
        <p:txBody>
          <a:bodyPr wrap="square">
            <a:spAutoFit/>
          </a:bodyPr>
          <a:lstStyle/>
          <a:p>
            <a:r>
              <a:rPr lang="en-US" sz="1200" dirty="0">
                <a:solidFill>
                  <a:prstClr val="black"/>
                </a:solidFill>
                <a:latin typeface="TimesNewRomanPSMT" charset="0"/>
              </a:rPr>
              <a:t>Abram HS, Moore GL, Westervelt BS., Jr Suicidal behavior in chronic dialysis patients. Am J Psychiatry. 1971;127:1199–204. </a:t>
            </a:r>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056534"/>
            <a:ext cx="5714999" cy="3720917"/>
          </a:xfrm>
          <a:prstGeom prst="rect">
            <a:avLst/>
          </a:prstGeom>
        </p:spPr>
      </p:pic>
      <p:sp>
        <p:nvSpPr>
          <p:cNvPr id="6" name="TextBox 5"/>
          <p:cNvSpPr txBox="1"/>
          <p:nvPr/>
        </p:nvSpPr>
        <p:spPr>
          <a:xfrm>
            <a:off x="0" y="2971800"/>
            <a:ext cx="2297414" cy="369332"/>
          </a:xfrm>
          <a:prstGeom prst="rect">
            <a:avLst/>
          </a:prstGeom>
          <a:noFill/>
        </p:spPr>
        <p:txBody>
          <a:bodyPr wrap="square" rtlCol="0">
            <a:spAutoFit/>
          </a:bodyPr>
          <a:lstStyle/>
          <a:p>
            <a:r>
              <a:rPr lang="en-US" smtClean="0"/>
              <a:t>More Than 6 times</a:t>
            </a:r>
            <a:endParaRPr lang="en-US"/>
          </a:p>
        </p:txBody>
      </p:sp>
    </p:spTree>
    <p:extLst>
      <p:ext uri="{BB962C8B-B14F-4D97-AF65-F5344CB8AC3E}">
        <p14:creationId xmlns:p14="http://schemas.microsoft.com/office/powerpoint/2010/main" val="20503609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45035" y="184322"/>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sz="2000" b="1" dirty="0">
                <a:latin typeface="+mn-lt"/>
              </a:rPr>
              <a:t>Potential mechanism of vicious cycle between depression and ESRD.</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840" y="979561"/>
            <a:ext cx="688320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325441" y="601092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a:latin typeface="Arial" charset="0"/>
              </a:rPr>
              <a:t>Daniel Cukor et al. </a:t>
            </a:r>
            <a:r>
              <a:rPr lang="en-GB" altLang="en-US" sz="1089" b="1" dirty="0">
                <a:latin typeface="Arial" charset="0"/>
              </a:rPr>
              <a:t>JASN 2007;18:3042-3055</a:t>
            </a:r>
          </a:p>
        </p:txBody>
      </p:sp>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endParaRPr lang="en-GB" altLang="en-US" sz="907" dirty="0">
              <a:latin typeface="Arial" charset="0"/>
            </a:endParaRPr>
          </a:p>
        </p:txBody>
      </p:sp>
    </p:spTree>
    <p:extLst>
      <p:ext uri="{BB962C8B-B14F-4D97-AF65-F5344CB8AC3E}">
        <p14:creationId xmlns:p14="http://schemas.microsoft.com/office/powerpoint/2010/main" val="201181452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382000" cy="5016758"/>
          </a:xfrm>
          <a:prstGeom prst="rect">
            <a:avLst/>
          </a:prstGeom>
        </p:spPr>
        <p:txBody>
          <a:bodyPr wrap="square">
            <a:spAutoFit/>
          </a:bodyPr>
          <a:lstStyle/>
          <a:p>
            <a:pPr marL="285750" indent="-285750">
              <a:buFont typeface="Arial" charset="0"/>
              <a:buChar char="•"/>
            </a:pPr>
            <a:r>
              <a:rPr lang="en-US" sz="2000" dirty="0">
                <a:solidFill>
                  <a:prstClr val="black"/>
                </a:solidFill>
              </a:rPr>
              <a:t>Renal failure patients have been noted as the biggest deniers of psychiatric illness</a:t>
            </a:r>
            <a:r>
              <a:rPr lang="en-US" sz="2000" dirty="0" smtClean="0">
                <a:solidFill>
                  <a:prstClr val="black"/>
                </a:solidFill>
              </a:rPr>
              <a:t>.</a:t>
            </a:r>
            <a:r>
              <a:rPr lang="en-US" sz="2000" u="sng" dirty="0" smtClean="0">
                <a:solidFill>
                  <a:prstClr val="black"/>
                </a:solidFill>
              </a:rPr>
              <a:t> </a:t>
            </a:r>
          </a:p>
          <a:p>
            <a:pPr marL="742950" lvl="1" indent="-285750">
              <a:buFont typeface="Arial" charset="0"/>
              <a:buChar char="•"/>
            </a:pPr>
            <a:r>
              <a:rPr lang="en-US" sz="2000" dirty="0" smtClean="0">
                <a:solidFill>
                  <a:prstClr val="black"/>
                </a:solidFill>
              </a:rPr>
              <a:t>They </a:t>
            </a:r>
            <a:r>
              <a:rPr lang="en-US" sz="2000" dirty="0">
                <a:solidFill>
                  <a:prstClr val="black"/>
                </a:solidFill>
              </a:rPr>
              <a:t>often feel that they are </a:t>
            </a:r>
            <a:r>
              <a:rPr lang="en-US" sz="2000" dirty="0" smtClean="0">
                <a:solidFill>
                  <a:prstClr val="black"/>
                </a:solidFill>
              </a:rPr>
              <a:t>over doctored </a:t>
            </a:r>
            <a:r>
              <a:rPr lang="en-US" sz="2000" dirty="0">
                <a:solidFill>
                  <a:prstClr val="black"/>
                </a:solidFill>
              </a:rPr>
              <a:t>and even motivational psychotherapy is best administered in the dialysis unit itself. Many patients on dialysis do well if individual psychotherapy is administered during the dialysis sessions itself. </a:t>
            </a:r>
            <a:endParaRPr lang="en-US" sz="2000" dirty="0" smtClean="0">
              <a:solidFill>
                <a:prstClr val="black"/>
              </a:solidFill>
            </a:endParaRPr>
          </a:p>
          <a:p>
            <a:pPr marL="285750" indent="-285750">
              <a:buFont typeface="Arial" charset="0"/>
              <a:buChar char="•"/>
            </a:pPr>
            <a:r>
              <a:rPr lang="en-US" sz="2000" dirty="0" smtClean="0">
                <a:solidFill>
                  <a:prstClr val="black"/>
                </a:solidFill>
              </a:rPr>
              <a:t>Another </a:t>
            </a:r>
            <a:r>
              <a:rPr lang="en-US" sz="2000" dirty="0">
                <a:solidFill>
                  <a:prstClr val="black"/>
                </a:solidFill>
              </a:rPr>
              <a:t>complication is the nonadherence to the treatment and medical regimens. </a:t>
            </a:r>
            <a:endParaRPr lang="en-US" sz="2000" dirty="0" smtClean="0">
              <a:solidFill>
                <a:prstClr val="black"/>
              </a:solidFill>
            </a:endParaRPr>
          </a:p>
          <a:p>
            <a:pPr marL="742950" lvl="1" indent="-285750">
              <a:buFont typeface="Arial" charset="0"/>
              <a:buChar char="•"/>
            </a:pPr>
            <a:r>
              <a:rPr lang="en-US" sz="2000" dirty="0" smtClean="0">
                <a:solidFill>
                  <a:prstClr val="black"/>
                </a:solidFill>
              </a:rPr>
              <a:t>Such </a:t>
            </a:r>
            <a:r>
              <a:rPr lang="en-US" sz="2000" dirty="0">
                <a:solidFill>
                  <a:prstClr val="black"/>
                </a:solidFill>
              </a:rPr>
              <a:t>patients take appointments, but do not visit the doctor and may also get angry on the staff of the dialysis unit. </a:t>
            </a:r>
            <a:endParaRPr lang="en-US" sz="2000" dirty="0" smtClean="0">
              <a:solidFill>
                <a:prstClr val="black"/>
              </a:solidFill>
            </a:endParaRPr>
          </a:p>
          <a:p>
            <a:pPr marL="285750" indent="-285750">
              <a:buFont typeface="Arial" charset="0"/>
              <a:buChar char="•"/>
            </a:pPr>
            <a:r>
              <a:rPr lang="en-US" sz="2000" dirty="0" smtClean="0">
                <a:solidFill>
                  <a:prstClr val="black"/>
                </a:solidFill>
              </a:rPr>
              <a:t>The </a:t>
            </a:r>
            <a:r>
              <a:rPr lang="en-US" sz="2000" dirty="0">
                <a:solidFill>
                  <a:prstClr val="black"/>
                </a:solidFill>
              </a:rPr>
              <a:t>dialysis population is not just a cross section of the general </a:t>
            </a:r>
            <a:r>
              <a:rPr lang="en-US" sz="2000" dirty="0" smtClean="0">
                <a:solidFill>
                  <a:prstClr val="black"/>
                </a:solidFill>
              </a:rPr>
              <a:t>population.</a:t>
            </a:r>
          </a:p>
          <a:p>
            <a:pPr marL="742950" lvl="1" indent="-285750">
              <a:buFont typeface="Arial" charset="0"/>
              <a:buChar char="•"/>
            </a:pPr>
            <a:r>
              <a:rPr lang="en-US" sz="2000" dirty="0" smtClean="0">
                <a:solidFill>
                  <a:prstClr val="black"/>
                </a:solidFill>
              </a:rPr>
              <a:t>This </a:t>
            </a:r>
            <a:r>
              <a:rPr lang="en-US" sz="2000" dirty="0">
                <a:solidFill>
                  <a:prstClr val="black"/>
                </a:solidFill>
              </a:rPr>
              <a:t>group is skewed in the direction of the noncompliant diabetic, noncompliant hypertensive and also the alcoholic. </a:t>
            </a:r>
            <a:endParaRPr lang="en-US" sz="2000" dirty="0" smtClean="0">
              <a:solidFill>
                <a:prstClr val="black"/>
              </a:solidFill>
            </a:endParaRPr>
          </a:p>
          <a:p>
            <a:pPr marL="285750" indent="-285750">
              <a:buFont typeface="Arial" charset="0"/>
              <a:buChar char="•"/>
            </a:pPr>
            <a:r>
              <a:rPr lang="en-US" sz="2000" dirty="0" smtClean="0">
                <a:solidFill>
                  <a:prstClr val="black"/>
                </a:solidFill>
              </a:rPr>
              <a:t>These </a:t>
            </a:r>
            <a:r>
              <a:rPr lang="en-US" sz="2000" dirty="0">
                <a:solidFill>
                  <a:prstClr val="black"/>
                </a:solidFill>
              </a:rPr>
              <a:t>patients often express their anger as they feel that many others lead a normal life, while they have to suffer and undergo repeated medical procedures.</a:t>
            </a:r>
            <a:endParaRPr lang="en-US" sz="2000" dirty="0"/>
          </a:p>
        </p:txBody>
      </p:sp>
      <p:sp>
        <p:nvSpPr>
          <p:cNvPr id="3" name="TextBox 2"/>
          <p:cNvSpPr txBox="1"/>
          <p:nvPr/>
        </p:nvSpPr>
        <p:spPr>
          <a:xfrm>
            <a:off x="2286000" y="15240"/>
            <a:ext cx="4513415" cy="461665"/>
          </a:xfrm>
          <a:prstGeom prst="rect">
            <a:avLst/>
          </a:prstGeom>
          <a:noFill/>
        </p:spPr>
        <p:txBody>
          <a:bodyPr wrap="none" rtlCol="0">
            <a:spAutoFit/>
          </a:bodyPr>
          <a:lstStyle/>
          <a:p>
            <a:r>
              <a:rPr lang="en-US" sz="2400" dirty="0" smtClean="0"/>
              <a:t>So How do Renal Patients Respond</a:t>
            </a:r>
            <a:endParaRPr lang="en-US" sz="2400" dirty="0"/>
          </a:p>
        </p:txBody>
      </p:sp>
    </p:spTree>
    <p:extLst>
      <p:ext uri="{BB962C8B-B14F-4D97-AF65-F5344CB8AC3E}">
        <p14:creationId xmlns:p14="http://schemas.microsoft.com/office/powerpoint/2010/main" val="16690835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9255" y="228600"/>
            <a:ext cx="8077200" cy="378565"/>
          </a:xfrm>
          <a:prstGeom prst="rect">
            <a:avLst/>
          </a:prstGeom>
          <a:noFill/>
        </p:spPr>
        <p:txBody>
          <a:bodyPr wrap="square" tIns="0" rtlCol="0">
            <a:spAutoFit/>
          </a:bodyPr>
          <a:lstStyle/>
          <a:p>
            <a:pPr>
              <a:lnSpc>
                <a:spcPct val="90000"/>
              </a:lnSpc>
              <a:tabLst>
                <a:tab pos="914400" algn="l"/>
              </a:tabLst>
            </a:pPr>
            <a:r>
              <a:rPr lang="en-US" sz="2400" spc="-50" dirty="0" smtClean="0"/>
              <a:t>How to Meet the Requirements in a Different Way</a:t>
            </a:r>
            <a:endParaRPr lang="en-US" sz="2400" spc="-50" dirty="0"/>
          </a:p>
        </p:txBody>
      </p:sp>
      <p:sp>
        <p:nvSpPr>
          <p:cNvPr id="8" name="TextBox 7"/>
          <p:cNvSpPr txBox="1"/>
          <p:nvPr/>
        </p:nvSpPr>
        <p:spPr>
          <a:xfrm>
            <a:off x="609600" y="1143000"/>
            <a:ext cx="5257800" cy="3139321"/>
          </a:xfrm>
          <a:prstGeom prst="rect">
            <a:avLst/>
          </a:prstGeom>
          <a:noFill/>
        </p:spPr>
        <p:txBody>
          <a:bodyPr wrap="square" rtlCol="0">
            <a:spAutoFit/>
          </a:bodyPr>
          <a:lstStyle/>
          <a:p>
            <a:pPr marL="285750" indent="-285750">
              <a:buFont typeface="Arial" charset="0"/>
              <a:buChar char="•"/>
            </a:pPr>
            <a:r>
              <a:rPr lang="en-US" dirty="0" smtClean="0"/>
              <a:t>It adds extra time and staff effort to screen in the dialysis facility</a:t>
            </a:r>
          </a:p>
          <a:p>
            <a:pPr marL="285750" indent="-285750">
              <a:buFont typeface="Arial" charset="0"/>
              <a:buChar char="•"/>
            </a:pPr>
            <a:r>
              <a:rPr lang="en-US" dirty="0" smtClean="0"/>
              <a:t>There is no additional reimbursement to the dialysis facility</a:t>
            </a:r>
          </a:p>
          <a:p>
            <a:pPr marL="285750" indent="-285750">
              <a:buFont typeface="Arial" charset="0"/>
              <a:buChar char="•"/>
            </a:pPr>
            <a:r>
              <a:rPr lang="en-US" dirty="0" smtClean="0"/>
              <a:t>The revenue for Nephrologist is declining</a:t>
            </a:r>
          </a:p>
          <a:p>
            <a:pPr marL="285750" indent="-285750">
              <a:buFont typeface="Arial" charset="0"/>
              <a:buChar char="•"/>
            </a:pPr>
            <a:r>
              <a:rPr lang="en-US" dirty="0" smtClean="0"/>
              <a:t>Nephrologist can complete the screening and testing in the office and receive additional reimbursement</a:t>
            </a:r>
          </a:p>
          <a:p>
            <a:pPr marL="285750" indent="-285750">
              <a:buFont typeface="Arial" charset="0"/>
              <a:buChar char="•"/>
            </a:pPr>
            <a:r>
              <a:rPr lang="en-US" dirty="0" smtClean="0"/>
              <a:t>The results of testing can be sent directly to the dialysis facility for inclusion in their records to meet requirements.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66410"/>
            <a:ext cx="2324100" cy="3492500"/>
          </a:xfrm>
          <a:prstGeom prst="rect">
            <a:avLst/>
          </a:prstGeom>
        </p:spPr>
      </p:pic>
    </p:spTree>
    <p:extLst>
      <p:ext uri="{BB962C8B-B14F-4D97-AF65-F5344CB8AC3E}">
        <p14:creationId xmlns:p14="http://schemas.microsoft.com/office/powerpoint/2010/main" val="7613237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37160"/>
            <a:ext cx="8077200" cy="378565"/>
          </a:xfrm>
          <a:prstGeom prst="rect">
            <a:avLst/>
          </a:prstGeom>
          <a:noFill/>
        </p:spPr>
        <p:txBody>
          <a:bodyPr wrap="square" tIns="0" rtlCol="0">
            <a:spAutoFit/>
          </a:bodyPr>
          <a:lstStyle/>
          <a:p>
            <a:pPr>
              <a:lnSpc>
                <a:spcPct val="90000"/>
              </a:lnSpc>
              <a:tabLst>
                <a:tab pos="914400" algn="l"/>
              </a:tabLst>
            </a:pPr>
            <a:r>
              <a:rPr lang="en-US" sz="2400" spc="-50" dirty="0" smtClean="0"/>
              <a:t>The M.I.N.I</a:t>
            </a:r>
            <a:r>
              <a:rPr lang="en-US" sz="2400" spc="-50" dirty="0"/>
              <a:t>. </a:t>
            </a:r>
            <a:r>
              <a:rPr lang="en-US" sz="2400" spc="-50" dirty="0" smtClean="0"/>
              <a:t>In Your Practice – 3 Simple Steps</a:t>
            </a:r>
            <a:endParaRPr lang="en-US" sz="2400" spc="-5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8228" b="29350"/>
          <a:stretch/>
        </p:blipFill>
        <p:spPr>
          <a:xfrm>
            <a:off x="0" y="609600"/>
            <a:ext cx="9144000" cy="2222204"/>
          </a:xfrm>
          <a:prstGeom prst="rect">
            <a:avLst/>
          </a:prstGeom>
        </p:spPr>
      </p:pic>
      <p:sp>
        <p:nvSpPr>
          <p:cNvPr id="2" name="Oval 1"/>
          <p:cNvSpPr/>
          <p:nvPr/>
        </p:nvSpPr>
        <p:spPr>
          <a:xfrm>
            <a:off x="152400" y="2887457"/>
            <a:ext cx="533400" cy="533400"/>
          </a:xfrm>
          <a:prstGeom prst="ellipse">
            <a:avLst/>
          </a:prstGeom>
          <a:solidFill>
            <a:srgbClr val="E1B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A308C"/>
                </a:solidFill>
                <a:latin typeface="Trebuchet MS" panose="020B0603020202020204" pitchFamily="34" charset="0"/>
              </a:rPr>
              <a:t>1</a:t>
            </a:r>
            <a:endParaRPr lang="en-US" sz="2400" b="1" dirty="0">
              <a:solidFill>
                <a:srgbClr val="7A308C"/>
              </a:solidFill>
              <a:latin typeface="Trebuchet MS" panose="020B0603020202020204" pitchFamily="34" charset="0"/>
            </a:endParaRPr>
          </a:p>
        </p:txBody>
      </p:sp>
      <p:sp>
        <p:nvSpPr>
          <p:cNvPr id="4" name="Rectangle 3"/>
          <p:cNvSpPr/>
          <p:nvPr/>
        </p:nvSpPr>
        <p:spPr>
          <a:xfrm>
            <a:off x="543940" y="3048000"/>
            <a:ext cx="4152900" cy="3247043"/>
          </a:xfrm>
          <a:prstGeom prst="rect">
            <a:avLst/>
          </a:prstGeom>
        </p:spPr>
        <p:txBody>
          <a:bodyPr wrap="square">
            <a:spAutoFit/>
          </a:bodyPr>
          <a:lstStyle/>
          <a:p>
            <a:pPr>
              <a:lnSpc>
                <a:spcPts val="1800"/>
              </a:lnSpc>
            </a:pPr>
            <a:r>
              <a:rPr lang="en-US" sz="1600" b="1" dirty="0"/>
              <a:t>M.I.N.I. Screen in </a:t>
            </a:r>
            <a:r>
              <a:rPr lang="en-US" sz="1600" b="1" dirty="0" smtClean="0"/>
              <a:t>Waiting </a:t>
            </a:r>
            <a:r>
              <a:rPr lang="en-US" sz="1600" b="1" dirty="0"/>
              <a:t>R</a:t>
            </a:r>
            <a:r>
              <a:rPr lang="en-US" sz="1600" b="1" dirty="0" smtClean="0"/>
              <a:t>oom </a:t>
            </a:r>
            <a:r>
              <a:rPr lang="en-US" sz="1600" b="1" dirty="0"/>
              <a:t>(3-5 </a:t>
            </a:r>
            <a:r>
              <a:rPr lang="en-US" sz="1600" b="1" dirty="0" smtClean="0"/>
              <a:t>min.)</a:t>
            </a:r>
            <a:endParaRPr lang="en-US" sz="1600" b="1" dirty="0"/>
          </a:p>
          <a:p>
            <a:pPr marL="117475" lvl="0" indent="-117475">
              <a:lnSpc>
                <a:spcPts val="1800"/>
              </a:lnSpc>
              <a:buFont typeface="Arial" panose="020B0604020202020204" pitchFamily="34" charset="0"/>
              <a:buChar char="•"/>
            </a:pPr>
            <a:r>
              <a:rPr lang="en-US" sz="1600" dirty="0"/>
              <a:t>Front Desk staff </a:t>
            </a:r>
            <a:r>
              <a:rPr lang="en-US" sz="1600" dirty="0" smtClean="0"/>
              <a:t>completes </a:t>
            </a:r>
            <a:r>
              <a:rPr lang="en-US" sz="1600" dirty="0"/>
              <a:t>patient sign-in </a:t>
            </a:r>
            <a:r>
              <a:rPr lang="en-US" sz="1600" dirty="0" smtClean="0"/>
              <a:t>process.</a:t>
            </a:r>
            <a:endParaRPr lang="en-US" sz="1600" dirty="0"/>
          </a:p>
          <a:p>
            <a:pPr marL="117475" lvl="0" indent="-117475">
              <a:lnSpc>
                <a:spcPts val="1800"/>
              </a:lnSpc>
              <a:buFont typeface="Arial" panose="020B0604020202020204" pitchFamily="34" charset="0"/>
              <a:buChar char="•"/>
            </a:pPr>
            <a:r>
              <a:rPr lang="en-US" sz="1600" dirty="0"/>
              <a:t>Patient is provided with verbal instructions and a tablet to complete M.I.N.I. </a:t>
            </a:r>
            <a:r>
              <a:rPr lang="en-US" sz="1600" dirty="0" smtClean="0"/>
              <a:t>Screen.</a:t>
            </a:r>
            <a:endParaRPr lang="en-US" sz="1600" dirty="0"/>
          </a:p>
          <a:p>
            <a:pPr marL="117475" lvl="0" indent="-117475">
              <a:lnSpc>
                <a:spcPts val="1800"/>
              </a:lnSpc>
              <a:buFont typeface="Arial" panose="020B0604020202020204" pitchFamily="34" charset="0"/>
              <a:buChar char="•"/>
            </a:pPr>
            <a:r>
              <a:rPr lang="en-US" sz="1600" dirty="0"/>
              <a:t>Staff receives results indicating if patient qualifies to take M.I.N.I. </a:t>
            </a:r>
            <a:r>
              <a:rPr lang="en-US" sz="1600" dirty="0" smtClean="0"/>
              <a:t>Interview.</a:t>
            </a:r>
            <a:endParaRPr lang="en-US" sz="1600" dirty="0"/>
          </a:p>
          <a:p>
            <a:pPr>
              <a:lnSpc>
                <a:spcPts val="1800"/>
              </a:lnSpc>
              <a:spcBef>
                <a:spcPts val="1200"/>
              </a:spcBef>
            </a:pPr>
            <a:r>
              <a:rPr lang="en-US" sz="1600" b="1" dirty="0" smtClean="0"/>
              <a:t>Or: M.I.N.I</a:t>
            </a:r>
            <a:r>
              <a:rPr lang="en-US" sz="1600" b="1" dirty="0"/>
              <a:t>. Screen in exam room (3-5 </a:t>
            </a:r>
            <a:r>
              <a:rPr lang="en-US" sz="1600" b="1" dirty="0" smtClean="0"/>
              <a:t>min.)</a:t>
            </a:r>
            <a:endParaRPr lang="en-US" sz="1600" b="1" dirty="0"/>
          </a:p>
          <a:p>
            <a:pPr marL="117475" lvl="0" indent="-117475">
              <a:lnSpc>
                <a:spcPts val="1800"/>
              </a:lnSpc>
              <a:buFont typeface="Arial" panose="020B0604020202020204" pitchFamily="34" charset="0"/>
              <a:buChar char="•"/>
            </a:pPr>
            <a:r>
              <a:rPr lang="en-US" sz="1600" dirty="0"/>
              <a:t>Nurse/MA </a:t>
            </a:r>
            <a:r>
              <a:rPr lang="en-US" sz="1600" dirty="0" smtClean="0"/>
              <a:t>completes </a:t>
            </a:r>
            <a:r>
              <a:rPr lang="en-US" sz="1600" dirty="0"/>
              <a:t>initial </a:t>
            </a:r>
            <a:r>
              <a:rPr lang="en-US" sz="1600" dirty="0" smtClean="0"/>
              <a:t>assessment.</a:t>
            </a:r>
            <a:endParaRPr lang="en-US" sz="1600" dirty="0"/>
          </a:p>
          <a:p>
            <a:pPr marL="117475" lvl="0" indent="-117475">
              <a:lnSpc>
                <a:spcPts val="1800"/>
              </a:lnSpc>
              <a:buFont typeface="Arial" panose="020B0604020202020204" pitchFamily="34" charset="0"/>
              <a:buChar char="•"/>
            </a:pPr>
            <a:r>
              <a:rPr lang="en-US" sz="1600" dirty="0"/>
              <a:t>Patient is provided with verbal instructions and a tablet to complete M.I.N.I. </a:t>
            </a:r>
            <a:r>
              <a:rPr lang="en-US" sz="1600" dirty="0" smtClean="0"/>
              <a:t>Screen.</a:t>
            </a:r>
            <a:endParaRPr lang="en-US" sz="1600" dirty="0"/>
          </a:p>
          <a:p>
            <a:pPr marL="117475" lvl="0" indent="-117475">
              <a:lnSpc>
                <a:spcPts val="1800"/>
              </a:lnSpc>
              <a:buFont typeface="Arial" panose="020B0604020202020204" pitchFamily="34" charset="0"/>
              <a:buChar char="•"/>
            </a:pPr>
            <a:r>
              <a:rPr lang="en-US" sz="1600" dirty="0"/>
              <a:t>Staff receives results indicating if patient qualifies to take M.I.N.I. </a:t>
            </a:r>
            <a:r>
              <a:rPr lang="en-US" sz="1600" dirty="0" smtClean="0"/>
              <a:t>Interview.</a:t>
            </a:r>
            <a:endParaRPr lang="en-US" sz="1600" dirty="0"/>
          </a:p>
        </p:txBody>
      </p:sp>
      <p:sp>
        <p:nvSpPr>
          <p:cNvPr id="10" name="Oval 9"/>
          <p:cNvSpPr/>
          <p:nvPr/>
        </p:nvSpPr>
        <p:spPr>
          <a:xfrm>
            <a:off x="4419600" y="2895600"/>
            <a:ext cx="533400" cy="533400"/>
          </a:xfrm>
          <a:prstGeom prst="ellipse">
            <a:avLst/>
          </a:prstGeom>
          <a:solidFill>
            <a:srgbClr val="E1B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A308C"/>
                </a:solidFill>
                <a:latin typeface="Trebuchet MS" panose="020B0603020202020204" pitchFamily="34" charset="0"/>
              </a:rPr>
              <a:t>2</a:t>
            </a:r>
            <a:endParaRPr lang="en-US" sz="2400" b="1" dirty="0">
              <a:solidFill>
                <a:srgbClr val="7A308C"/>
              </a:solidFill>
              <a:latin typeface="Trebuchet MS" panose="020B0603020202020204" pitchFamily="34" charset="0"/>
            </a:endParaRPr>
          </a:p>
        </p:txBody>
      </p:sp>
      <p:sp>
        <p:nvSpPr>
          <p:cNvPr id="11" name="Oval 10"/>
          <p:cNvSpPr/>
          <p:nvPr/>
        </p:nvSpPr>
        <p:spPr>
          <a:xfrm>
            <a:off x="4419600" y="4202936"/>
            <a:ext cx="533400" cy="533400"/>
          </a:xfrm>
          <a:prstGeom prst="ellipse">
            <a:avLst/>
          </a:prstGeom>
          <a:solidFill>
            <a:srgbClr val="E1B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A308C"/>
                </a:solidFill>
                <a:latin typeface="Trebuchet MS" panose="020B0603020202020204" pitchFamily="34" charset="0"/>
              </a:rPr>
              <a:t>3</a:t>
            </a:r>
            <a:endParaRPr lang="en-US" sz="2400" b="1" dirty="0">
              <a:solidFill>
                <a:srgbClr val="7A308C"/>
              </a:solidFill>
              <a:latin typeface="Trebuchet MS" panose="020B0603020202020204" pitchFamily="34" charset="0"/>
            </a:endParaRPr>
          </a:p>
        </p:txBody>
      </p:sp>
      <p:sp>
        <p:nvSpPr>
          <p:cNvPr id="6" name="Rectangle 5"/>
          <p:cNvSpPr/>
          <p:nvPr/>
        </p:nvSpPr>
        <p:spPr>
          <a:xfrm>
            <a:off x="4800600" y="3053075"/>
            <a:ext cx="4572000" cy="3016210"/>
          </a:xfrm>
          <a:prstGeom prst="rect">
            <a:avLst/>
          </a:prstGeom>
        </p:spPr>
        <p:txBody>
          <a:bodyPr wrap="square">
            <a:spAutoFit/>
          </a:bodyPr>
          <a:lstStyle/>
          <a:p>
            <a:pPr>
              <a:lnSpc>
                <a:spcPts val="1800"/>
              </a:lnSpc>
            </a:pPr>
            <a:r>
              <a:rPr lang="en-US" sz="1600" b="1" dirty="0"/>
              <a:t>M.I.N.I. Interview in exam room (10-20 </a:t>
            </a:r>
            <a:r>
              <a:rPr lang="en-US" sz="1600" b="1" dirty="0" smtClean="0"/>
              <a:t>min.)</a:t>
            </a:r>
            <a:endParaRPr lang="en-US" sz="1600" b="1" dirty="0"/>
          </a:p>
          <a:p>
            <a:pPr marL="117475" lvl="0" indent="-117475">
              <a:lnSpc>
                <a:spcPts val="1800"/>
              </a:lnSpc>
              <a:buFont typeface="Arial" panose="020B0604020202020204" pitchFamily="34" charset="0"/>
              <a:buChar char="•"/>
            </a:pPr>
            <a:r>
              <a:rPr lang="en-US" sz="1600" dirty="0"/>
              <a:t>Nurse/MA </a:t>
            </a:r>
            <a:r>
              <a:rPr lang="en-US" sz="1600" dirty="0" smtClean="0"/>
              <a:t>provides patient with instructions </a:t>
            </a:r>
            <a:br>
              <a:rPr lang="en-US" sz="1600" dirty="0" smtClean="0"/>
            </a:br>
            <a:r>
              <a:rPr lang="en-US" sz="1600" dirty="0" smtClean="0"/>
              <a:t>and </a:t>
            </a:r>
            <a:r>
              <a:rPr lang="en-US" sz="1600" dirty="0"/>
              <a:t>a tablet to complete M.I.N.I. </a:t>
            </a:r>
            <a:r>
              <a:rPr lang="en-US" sz="1600" dirty="0" smtClean="0"/>
              <a:t>Interview.</a:t>
            </a:r>
            <a:endParaRPr lang="en-US" sz="1600" dirty="0"/>
          </a:p>
          <a:p>
            <a:pPr marL="117475" indent="-117475">
              <a:lnSpc>
                <a:spcPts val="1800"/>
              </a:lnSpc>
              <a:buFont typeface="Arial" panose="020B0604020202020204" pitchFamily="34" charset="0"/>
              <a:buChar char="•"/>
            </a:pPr>
            <a:r>
              <a:rPr lang="en-US" sz="1600" dirty="0" smtClean="0"/>
              <a:t>Results </a:t>
            </a:r>
            <a:r>
              <a:rPr lang="en-US" sz="1600" dirty="0"/>
              <a:t>are immediately available for provider review during </a:t>
            </a:r>
            <a:r>
              <a:rPr lang="en-US" sz="1600" dirty="0" smtClean="0"/>
              <a:t>visit.</a:t>
            </a:r>
            <a:endParaRPr lang="en-US" sz="1600" dirty="0"/>
          </a:p>
          <a:p>
            <a:pPr>
              <a:lnSpc>
                <a:spcPts val="1800"/>
              </a:lnSpc>
              <a:spcBef>
                <a:spcPts val="1200"/>
              </a:spcBef>
            </a:pPr>
            <a:r>
              <a:rPr lang="en-US" sz="1600" b="1" dirty="0"/>
              <a:t>Referral</a:t>
            </a:r>
          </a:p>
          <a:p>
            <a:pPr marL="117475" lvl="0" indent="-117475">
              <a:lnSpc>
                <a:spcPts val="1800"/>
              </a:lnSpc>
              <a:buFont typeface="Arial" panose="020B0604020202020204" pitchFamily="34" charset="0"/>
              <a:buChar char="•"/>
            </a:pPr>
            <a:r>
              <a:rPr lang="en-US" sz="1600" dirty="0" smtClean="0"/>
              <a:t>Provider </a:t>
            </a:r>
            <a:r>
              <a:rPr lang="en-US" sz="1600" dirty="0"/>
              <a:t>reviews results with patient as part </a:t>
            </a:r>
            <a:r>
              <a:rPr lang="en-US" sz="1600" dirty="0" smtClean="0"/>
              <a:t/>
            </a:r>
            <a:br>
              <a:rPr lang="en-US" sz="1600" dirty="0" smtClean="0"/>
            </a:br>
            <a:r>
              <a:rPr lang="en-US" sz="1600" dirty="0" smtClean="0"/>
              <a:t>of </a:t>
            </a:r>
            <a:r>
              <a:rPr lang="en-US" sz="1600" dirty="0"/>
              <a:t>the </a:t>
            </a:r>
            <a:r>
              <a:rPr lang="en-US" sz="1600" dirty="0" smtClean="0"/>
              <a:t>visit.</a:t>
            </a:r>
            <a:endParaRPr lang="en-US" sz="1600" dirty="0"/>
          </a:p>
          <a:p>
            <a:pPr marL="117475" lvl="0" indent="-117475">
              <a:lnSpc>
                <a:spcPts val="1800"/>
              </a:lnSpc>
              <a:buFont typeface="Arial" panose="020B0604020202020204" pitchFamily="34" charset="0"/>
              <a:buChar char="•"/>
            </a:pPr>
            <a:r>
              <a:rPr lang="en-US" sz="1600" dirty="0"/>
              <a:t>Provider determines if </a:t>
            </a:r>
            <a:r>
              <a:rPr lang="en-US" sz="1600" dirty="0" smtClean="0"/>
              <a:t>they </a:t>
            </a:r>
            <a:r>
              <a:rPr lang="en-US" sz="1600" dirty="0"/>
              <a:t>will treat patient </a:t>
            </a:r>
            <a:r>
              <a:rPr lang="en-US" sz="1600" dirty="0" smtClean="0"/>
              <a:t>or </a:t>
            </a:r>
            <a:r>
              <a:rPr lang="en-US" sz="1600" dirty="0"/>
              <a:t>refer patient based on </a:t>
            </a:r>
            <a:r>
              <a:rPr lang="en-US" sz="1600" dirty="0" smtClean="0"/>
              <a:t>practice policy/comfort</a:t>
            </a:r>
            <a:r>
              <a:rPr lang="en-US" sz="1600" dirty="0"/>
              <a:t>.</a:t>
            </a:r>
          </a:p>
          <a:p>
            <a:pPr marL="117475" lvl="0" indent="-117475">
              <a:lnSpc>
                <a:spcPts val="1800"/>
              </a:lnSpc>
              <a:buFont typeface="Arial" panose="020B0604020202020204" pitchFamily="34" charset="0"/>
              <a:buChar char="•"/>
            </a:pPr>
            <a:r>
              <a:rPr lang="en-US" sz="1600" dirty="0"/>
              <a:t>Tracker scales are initiated to monitor patient progress and treatment course</a:t>
            </a:r>
          </a:p>
        </p:txBody>
      </p:sp>
    </p:spTree>
    <p:extLst>
      <p:ext uri="{BB962C8B-B14F-4D97-AF65-F5344CB8AC3E}">
        <p14:creationId xmlns:p14="http://schemas.microsoft.com/office/powerpoint/2010/main" val="30011215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7160"/>
            <a:ext cx="8077200" cy="378565"/>
          </a:xfrm>
          <a:prstGeom prst="rect">
            <a:avLst/>
          </a:prstGeom>
          <a:noFill/>
        </p:spPr>
        <p:txBody>
          <a:bodyPr wrap="square" tIns="0" rtlCol="0">
            <a:spAutoFit/>
          </a:bodyPr>
          <a:lstStyle/>
          <a:p>
            <a:pPr>
              <a:lnSpc>
                <a:spcPct val="90000"/>
              </a:lnSpc>
              <a:tabLst>
                <a:tab pos="914400" algn="l"/>
              </a:tabLst>
            </a:pPr>
            <a:r>
              <a:rPr lang="en-US" sz="2400" spc="-50" dirty="0"/>
              <a:t>Diagnostic </a:t>
            </a:r>
            <a:r>
              <a:rPr lang="en-US" sz="2400" spc="-50" dirty="0" smtClean="0"/>
              <a:t>Tool Comparison</a:t>
            </a:r>
            <a:endParaRPr lang="en-US" sz="2400" spc="-50" dirty="0"/>
          </a:p>
        </p:txBody>
      </p:sp>
      <p:sp>
        <p:nvSpPr>
          <p:cNvPr id="3" name="TextBox 2"/>
          <p:cNvSpPr txBox="1"/>
          <p:nvPr/>
        </p:nvSpPr>
        <p:spPr>
          <a:xfrm>
            <a:off x="228600" y="926068"/>
            <a:ext cx="6096000" cy="430887"/>
          </a:xfrm>
          <a:prstGeom prst="rect">
            <a:avLst/>
          </a:prstGeom>
          <a:noFill/>
        </p:spPr>
        <p:txBody>
          <a:bodyPr wrap="square" rtlCol="0">
            <a:spAutoFit/>
          </a:bodyPr>
          <a:lstStyle/>
          <a:p>
            <a:r>
              <a:rPr lang="en-US" sz="2200" dirty="0" smtClean="0"/>
              <a:t>Validated diagnostic neuropsychiatric interviews.</a:t>
            </a:r>
            <a:endParaRPr lang="en-US" sz="2200" dirty="0"/>
          </a:p>
        </p:txBody>
      </p:sp>
      <p:sp>
        <p:nvSpPr>
          <p:cNvPr id="4" name="TextBox 3"/>
          <p:cNvSpPr txBox="1"/>
          <p:nvPr/>
        </p:nvSpPr>
        <p:spPr>
          <a:xfrm>
            <a:off x="228600" y="2057400"/>
            <a:ext cx="4038600" cy="3708708"/>
          </a:xfrm>
          <a:prstGeom prst="rect">
            <a:avLst/>
          </a:prstGeom>
          <a:noFill/>
        </p:spPr>
        <p:txBody>
          <a:bodyPr wrap="square" rtlCol="0">
            <a:spAutoFit/>
          </a:bodyPr>
          <a:lstStyle/>
          <a:p>
            <a:pPr>
              <a:lnSpc>
                <a:spcPts val="2400"/>
              </a:lnSpc>
              <a:spcAft>
                <a:spcPts val="600"/>
              </a:spcAft>
            </a:pPr>
            <a:r>
              <a:rPr lang="en-US" sz="2200" b="1" dirty="0"/>
              <a:t>M.I.N.I. - Mini-International Neuropsychiatric Interview </a:t>
            </a:r>
          </a:p>
          <a:p>
            <a:pPr marL="285750" indent="-285750">
              <a:lnSpc>
                <a:spcPts val="2400"/>
              </a:lnSpc>
              <a:spcAft>
                <a:spcPts val="600"/>
              </a:spcAft>
              <a:buFont typeface="Arial" panose="020B0604020202020204" pitchFamily="34" charset="0"/>
              <a:buChar char="•"/>
            </a:pPr>
            <a:r>
              <a:rPr lang="en-US" sz="2200" dirty="0" smtClean="0"/>
              <a:t>Most widely used neuropsychiatric diagnostic assessment tool in the world by the World Health Organization.</a:t>
            </a:r>
          </a:p>
          <a:p>
            <a:pPr marL="285750" indent="-285750">
              <a:lnSpc>
                <a:spcPts val="2400"/>
              </a:lnSpc>
              <a:spcAft>
                <a:spcPts val="600"/>
              </a:spcAft>
              <a:buFont typeface="Arial" panose="020B0604020202020204" pitchFamily="34" charset="0"/>
              <a:buChar char="•"/>
            </a:pPr>
            <a:r>
              <a:rPr lang="en-US" sz="2200" dirty="0" smtClean="0"/>
              <a:t>Takes approximately 15 minutes to administer.</a:t>
            </a:r>
          </a:p>
          <a:p>
            <a:pPr marL="285750" indent="-285750">
              <a:lnSpc>
                <a:spcPts val="2400"/>
              </a:lnSpc>
              <a:spcAft>
                <a:spcPts val="600"/>
              </a:spcAft>
              <a:buFont typeface="Arial" panose="020B0604020202020204" pitchFamily="34" charset="0"/>
              <a:buChar char="•"/>
            </a:pPr>
            <a:r>
              <a:rPr lang="en-US" sz="2200" dirty="0" smtClean="0"/>
              <a:t>Screens for 17 adult and 24 childhood DSM-5 disorders.</a:t>
            </a:r>
            <a:endParaRPr lang="en-US" sz="2200" dirty="0"/>
          </a:p>
        </p:txBody>
      </p:sp>
      <p:sp>
        <p:nvSpPr>
          <p:cNvPr id="5" name="TextBox 4"/>
          <p:cNvSpPr txBox="1"/>
          <p:nvPr/>
        </p:nvSpPr>
        <p:spPr>
          <a:xfrm>
            <a:off x="4876800" y="1524000"/>
            <a:ext cx="3810000" cy="2092881"/>
          </a:xfrm>
          <a:prstGeom prst="rect">
            <a:avLst/>
          </a:prstGeom>
          <a:noFill/>
        </p:spPr>
        <p:txBody>
          <a:bodyPr wrap="square" rtlCol="0">
            <a:spAutoFit/>
          </a:bodyPr>
          <a:lstStyle/>
          <a:p>
            <a:pPr>
              <a:lnSpc>
                <a:spcPts val="2400"/>
              </a:lnSpc>
              <a:spcAft>
                <a:spcPts val="600"/>
              </a:spcAft>
            </a:pPr>
            <a:r>
              <a:rPr lang="en-US" sz="2200" b="1" dirty="0" smtClean="0"/>
              <a:t>SCID – Structured Clinical Interview for DSM</a:t>
            </a:r>
          </a:p>
          <a:p>
            <a:pPr marL="285750" indent="-285750">
              <a:lnSpc>
                <a:spcPts val="2400"/>
              </a:lnSpc>
              <a:spcAft>
                <a:spcPts val="600"/>
              </a:spcAft>
              <a:buFont typeface="Arial" panose="020B0604020202020204" pitchFamily="34" charset="0"/>
              <a:buChar char="•"/>
            </a:pPr>
            <a:r>
              <a:rPr lang="en-US" sz="2200" dirty="0" smtClean="0"/>
              <a:t>Takes approximately 90 minutes to administer.</a:t>
            </a:r>
          </a:p>
          <a:p>
            <a:pPr marL="285750" indent="-285750">
              <a:lnSpc>
                <a:spcPts val="2400"/>
              </a:lnSpc>
              <a:spcAft>
                <a:spcPts val="600"/>
              </a:spcAft>
              <a:buFont typeface="Arial" panose="020B0604020202020204" pitchFamily="34" charset="0"/>
              <a:buChar char="•"/>
            </a:pPr>
            <a:r>
              <a:rPr lang="en-US" sz="2200" dirty="0" smtClean="0"/>
              <a:t>On-site scoring is NOT available.</a:t>
            </a:r>
            <a:endParaRPr lang="en-US" sz="2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604" y="1371600"/>
            <a:ext cx="1878504" cy="801127"/>
          </a:xfrm>
          <a:prstGeom prst="rect">
            <a:avLst/>
          </a:prstGeom>
        </p:spPr>
      </p:pic>
      <p:sp>
        <p:nvSpPr>
          <p:cNvPr id="7" name="TextBox 6"/>
          <p:cNvSpPr txBox="1"/>
          <p:nvPr/>
        </p:nvSpPr>
        <p:spPr>
          <a:xfrm>
            <a:off x="4889205" y="3810000"/>
            <a:ext cx="3810000" cy="1785104"/>
          </a:xfrm>
          <a:prstGeom prst="rect">
            <a:avLst/>
          </a:prstGeom>
          <a:solidFill>
            <a:srgbClr val="BAD6BD"/>
          </a:solidFill>
        </p:spPr>
        <p:txBody>
          <a:bodyPr wrap="square" rtlCol="0">
            <a:spAutoFit/>
          </a:bodyPr>
          <a:lstStyle/>
          <a:p>
            <a:pPr>
              <a:lnSpc>
                <a:spcPts val="2400"/>
              </a:lnSpc>
              <a:spcAft>
                <a:spcPts val="600"/>
              </a:spcAft>
            </a:pPr>
            <a:r>
              <a:rPr lang="en-US" sz="2200" b="1" dirty="0" smtClean="0"/>
              <a:t>PHQ-9 – Patient Health Questionnaire</a:t>
            </a:r>
          </a:p>
          <a:p>
            <a:pPr marL="285750" indent="-285750">
              <a:lnSpc>
                <a:spcPts val="2400"/>
              </a:lnSpc>
              <a:spcAft>
                <a:spcPts val="600"/>
              </a:spcAft>
              <a:buFont typeface="Arial" panose="020B0604020202020204" pitchFamily="34" charset="0"/>
              <a:buChar char="•"/>
            </a:pPr>
            <a:r>
              <a:rPr lang="en-US" sz="2200" dirty="0" smtClean="0"/>
              <a:t>It is a public domain, self-administered screening.</a:t>
            </a:r>
          </a:p>
          <a:p>
            <a:pPr marL="285750" indent="-285750">
              <a:lnSpc>
                <a:spcPts val="2400"/>
              </a:lnSpc>
              <a:spcAft>
                <a:spcPts val="600"/>
              </a:spcAft>
              <a:buFont typeface="Arial" panose="020B0604020202020204" pitchFamily="34" charset="0"/>
              <a:buChar char="•"/>
            </a:pPr>
            <a:r>
              <a:rPr lang="en-US" sz="2200" dirty="0" smtClean="0"/>
              <a:t>Not a diagnostic assessment.</a:t>
            </a:r>
          </a:p>
        </p:txBody>
      </p:sp>
    </p:spTree>
    <p:extLst>
      <p:ext uri="{BB962C8B-B14F-4D97-AF65-F5344CB8AC3E}">
        <p14:creationId xmlns:p14="http://schemas.microsoft.com/office/powerpoint/2010/main" val="39912771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7160"/>
            <a:ext cx="8077200" cy="415498"/>
          </a:xfrm>
          <a:prstGeom prst="rect">
            <a:avLst/>
          </a:prstGeom>
          <a:noFill/>
        </p:spPr>
        <p:txBody>
          <a:bodyPr wrap="square" tIns="0" rtlCol="0">
            <a:spAutoFit/>
          </a:bodyPr>
          <a:lstStyle/>
          <a:p>
            <a:r>
              <a:rPr lang="en-US" sz="2400" spc="-50" dirty="0" smtClean="0"/>
              <a:t>About Nview Health</a:t>
            </a:r>
            <a:endParaRPr lang="en-US" sz="2400" spc="-50" dirty="0"/>
          </a:p>
        </p:txBody>
      </p:sp>
      <p:sp>
        <p:nvSpPr>
          <p:cNvPr id="3" name="Content Placeholder 1"/>
          <p:cNvSpPr txBox="1">
            <a:spLocks/>
          </p:cNvSpPr>
          <p:nvPr/>
        </p:nvSpPr>
        <p:spPr>
          <a:xfrm>
            <a:off x="762000" y="3505200"/>
            <a:ext cx="8001000" cy="19812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9863" indent="-169863"/>
            <a:r>
              <a:rPr lang="en-US" sz="2400" dirty="0" smtClean="0"/>
              <a:t>Privately Held Delaware Corporation</a:t>
            </a:r>
          </a:p>
          <a:p>
            <a:pPr marL="169863" indent="-169863"/>
            <a:r>
              <a:rPr lang="en-US" sz="2400" dirty="0" smtClean="0"/>
              <a:t>Offices in Jacksonville, FL, and San Diego, CA</a:t>
            </a:r>
          </a:p>
          <a:p>
            <a:pPr marL="169863" indent="-169863"/>
            <a:r>
              <a:rPr lang="en-US" sz="2400" dirty="0" smtClean="0"/>
              <a:t>Ownership of Dr. Sheehan’s intellectual property rights </a:t>
            </a:r>
          </a:p>
          <a:p>
            <a:pPr marL="169863" indent="-169863"/>
            <a:r>
              <a:rPr lang="en-US" sz="2400" dirty="0" smtClean="0"/>
              <a:t>Continuing to develop new technology and products  including tools for Cognitive assessment</a:t>
            </a:r>
            <a:endParaRPr lang="en-US" sz="2400" dirty="0"/>
          </a:p>
        </p:txBody>
      </p:sp>
      <p:grpSp>
        <p:nvGrpSpPr>
          <p:cNvPr id="4" name="Group 3"/>
          <p:cNvGrpSpPr/>
          <p:nvPr/>
        </p:nvGrpSpPr>
        <p:grpSpPr>
          <a:xfrm>
            <a:off x="1487118" y="914115"/>
            <a:ext cx="5560163" cy="2438400"/>
            <a:chOff x="4781547" y="5041593"/>
            <a:chExt cx="3962403" cy="173770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1" y="5041593"/>
              <a:ext cx="3467097" cy="1478614"/>
            </a:xfrm>
            <a:prstGeom prst="rect">
              <a:avLst/>
            </a:prstGeom>
          </p:spPr>
        </p:pic>
        <p:sp>
          <p:nvSpPr>
            <p:cNvPr id="6" name="Title 1"/>
            <p:cNvSpPr txBox="1">
              <a:spLocks/>
            </p:cNvSpPr>
            <p:nvPr/>
          </p:nvSpPr>
          <p:spPr>
            <a:xfrm>
              <a:off x="4781547" y="6292807"/>
              <a:ext cx="3962403" cy="4864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2200" i="1" dirty="0" smtClean="0">
                  <a:solidFill>
                    <a:srgbClr val="5C2469"/>
                  </a:solidFill>
                </a:rPr>
                <a:t>Integrated Behavioral Health Solutions </a:t>
              </a:r>
              <a:endParaRPr lang="en-US" sz="2200" i="1" dirty="0">
                <a:solidFill>
                  <a:srgbClr val="5C2469"/>
                </a:solidFill>
              </a:endParaRPr>
            </a:p>
          </p:txBody>
        </p:sp>
      </p:grpSp>
    </p:spTree>
    <p:extLst>
      <p:ext uri="{BB962C8B-B14F-4D97-AF65-F5344CB8AC3E}">
        <p14:creationId xmlns:p14="http://schemas.microsoft.com/office/powerpoint/2010/main" val="6009895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7160"/>
            <a:ext cx="8077200" cy="378565"/>
          </a:xfrm>
          <a:prstGeom prst="rect">
            <a:avLst/>
          </a:prstGeom>
          <a:noFill/>
        </p:spPr>
        <p:txBody>
          <a:bodyPr wrap="square" tIns="0" rtlCol="0">
            <a:spAutoFit/>
          </a:bodyPr>
          <a:lstStyle/>
          <a:p>
            <a:pPr>
              <a:lnSpc>
                <a:spcPct val="90000"/>
              </a:lnSpc>
              <a:tabLst>
                <a:tab pos="914400" algn="l"/>
              </a:tabLst>
            </a:pPr>
            <a:r>
              <a:rPr lang="en-US" sz="2400" spc="-50" dirty="0"/>
              <a:t>Our Users</a:t>
            </a:r>
          </a:p>
        </p:txBody>
      </p:sp>
      <p:pic>
        <p:nvPicPr>
          <p:cNvPr id="3" name="Picture 2"/>
          <p:cNvPicPr>
            <a:picLocks noChangeAspect="1"/>
          </p:cNvPicPr>
          <p:nvPr/>
        </p:nvPicPr>
        <p:blipFill>
          <a:blip r:embed="rId3"/>
          <a:stretch>
            <a:fillRect/>
          </a:stretch>
        </p:blipFill>
        <p:spPr>
          <a:xfrm>
            <a:off x="2504307" y="2068178"/>
            <a:ext cx="1051532" cy="955938"/>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545654954"/>
              </p:ext>
            </p:extLst>
          </p:nvPr>
        </p:nvGraphicFramePr>
        <p:xfrm>
          <a:off x="6204077" y="1623283"/>
          <a:ext cx="1072429" cy="441588"/>
        </p:xfrm>
        <a:graphic>
          <a:graphicData uri="http://schemas.openxmlformats.org/presentationml/2006/ole">
            <mc:AlternateContent xmlns:mc="http://schemas.openxmlformats.org/markup-compatibility/2006">
              <mc:Choice xmlns:v="urn:schemas-microsoft-com:vml" Requires="v">
                <p:oleObj spid="_x0000_s2212" name="Image" r:id="rId4" imgW="1295238" imgH="533333" progId="">
                  <p:embed/>
                </p:oleObj>
              </mc:Choice>
              <mc:Fallback>
                <p:oleObj name="Image" r:id="rId4" imgW="1295238" imgH="5333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4077" y="1623283"/>
                        <a:ext cx="1072429" cy="44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Bristol-Myers Squibb"/>
          <p:cNvPicPr>
            <a:picLocks noChangeAspect="1" noChangeArrowheads="1"/>
          </p:cNvPicPr>
          <p:nvPr/>
        </p:nvPicPr>
        <p:blipFill>
          <a:blip r:embed="rId6" cstate="print"/>
          <a:srcRect/>
          <a:stretch>
            <a:fillRect/>
          </a:stretch>
        </p:blipFill>
        <p:spPr bwMode="auto">
          <a:xfrm>
            <a:off x="7495190" y="1711930"/>
            <a:ext cx="1359821" cy="285562"/>
          </a:xfrm>
          <a:prstGeom prst="rect">
            <a:avLst/>
          </a:prstGeom>
          <a:noFill/>
        </p:spPr>
      </p:pic>
      <p:pic>
        <p:nvPicPr>
          <p:cNvPr id="7" name="Picture 8" descr="University of Pennsylvania"/>
          <p:cNvPicPr>
            <a:picLocks noChangeAspect="1" noChangeArrowheads="1"/>
          </p:cNvPicPr>
          <p:nvPr/>
        </p:nvPicPr>
        <p:blipFill>
          <a:blip r:embed="rId7" cstate="print"/>
          <a:srcRect/>
          <a:stretch>
            <a:fillRect/>
          </a:stretch>
        </p:blipFill>
        <p:spPr bwMode="auto">
          <a:xfrm>
            <a:off x="212864" y="4752575"/>
            <a:ext cx="1387849" cy="469420"/>
          </a:xfrm>
          <a:prstGeom prst="rect">
            <a:avLst/>
          </a:prstGeom>
          <a:noFill/>
        </p:spPr>
      </p:pic>
      <p:pic>
        <p:nvPicPr>
          <p:cNvPr id="8" name="Picture 10" descr="UF"/>
          <p:cNvPicPr>
            <a:picLocks noChangeAspect="1" noChangeArrowheads="1"/>
          </p:cNvPicPr>
          <p:nvPr/>
        </p:nvPicPr>
        <p:blipFill>
          <a:blip r:embed="rId8" cstate="print"/>
          <a:srcRect/>
          <a:stretch>
            <a:fillRect/>
          </a:stretch>
        </p:blipFill>
        <p:spPr bwMode="auto">
          <a:xfrm>
            <a:off x="188050" y="5354071"/>
            <a:ext cx="1577101" cy="291764"/>
          </a:xfrm>
          <a:prstGeom prst="rect">
            <a:avLst/>
          </a:prstGeom>
          <a:noFill/>
        </p:spPr>
      </p:pic>
      <p:pic>
        <p:nvPicPr>
          <p:cNvPr id="9" name="Picture 12" descr="University of Oxford"/>
          <p:cNvPicPr>
            <a:picLocks noChangeAspect="1" noChangeArrowheads="1"/>
          </p:cNvPicPr>
          <p:nvPr/>
        </p:nvPicPr>
        <p:blipFill>
          <a:blip r:embed="rId9" cstate="print"/>
          <a:srcRect/>
          <a:stretch>
            <a:fillRect/>
          </a:stretch>
        </p:blipFill>
        <p:spPr bwMode="auto">
          <a:xfrm>
            <a:off x="7986868" y="5774458"/>
            <a:ext cx="995876" cy="309475"/>
          </a:xfrm>
          <a:prstGeom prst="rect">
            <a:avLst/>
          </a:prstGeom>
          <a:noFill/>
        </p:spPr>
      </p:pic>
      <p:pic>
        <p:nvPicPr>
          <p:cNvPr id="10" name="Picture 14" descr="State of Michigan"/>
          <p:cNvPicPr>
            <a:picLocks noChangeAspect="1" noChangeArrowheads="1"/>
          </p:cNvPicPr>
          <p:nvPr/>
        </p:nvPicPr>
        <p:blipFill>
          <a:blip r:embed="rId10" cstate="print"/>
          <a:srcRect/>
          <a:stretch>
            <a:fillRect/>
          </a:stretch>
        </p:blipFill>
        <p:spPr bwMode="auto">
          <a:xfrm>
            <a:off x="211722" y="3224452"/>
            <a:ext cx="2066003" cy="362733"/>
          </a:xfrm>
          <a:prstGeom prst="rect">
            <a:avLst/>
          </a:prstGeom>
          <a:noFill/>
        </p:spPr>
      </p:pic>
      <p:pic>
        <p:nvPicPr>
          <p:cNvPr id="11" name="Picture 18" descr="United States Coast Guard"/>
          <p:cNvPicPr>
            <a:picLocks noChangeAspect="1" noChangeArrowheads="1"/>
          </p:cNvPicPr>
          <p:nvPr/>
        </p:nvPicPr>
        <p:blipFill>
          <a:blip r:embed="rId11" cstate="print"/>
          <a:srcRect/>
          <a:stretch>
            <a:fillRect/>
          </a:stretch>
        </p:blipFill>
        <p:spPr bwMode="auto">
          <a:xfrm>
            <a:off x="4057174" y="3677619"/>
            <a:ext cx="1514017" cy="381485"/>
          </a:xfrm>
          <a:prstGeom prst="rect">
            <a:avLst/>
          </a:prstGeom>
          <a:noFill/>
        </p:spPr>
      </p:pic>
      <p:pic>
        <p:nvPicPr>
          <p:cNvPr id="12" name="Picture 20" descr="Georgetown University"/>
          <p:cNvPicPr>
            <a:picLocks noChangeAspect="1" noChangeArrowheads="1"/>
          </p:cNvPicPr>
          <p:nvPr/>
        </p:nvPicPr>
        <p:blipFill>
          <a:blip r:embed="rId12" cstate="print"/>
          <a:srcRect/>
          <a:stretch>
            <a:fillRect/>
          </a:stretch>
        </p:blipFill>
        <p:spPr bwMode="auto">
          <a:xfrm>
            <a:off x="5098509" y="848413"/>
            <a:ext cx="1300878" cy="469761"/>
          </a:xfrm>
          <a:prstGeom prst="rect">
            <a:avLst/>
          </a:prstGeom>
          <a:noFill/>
        </p:spPr>
      </p:pic>
      <p:pic>
        <p:nvPicPr>
          <p:cNvPr id="13" name="Picture 22" descr="Couth African Medical Association"/>
          <p:cNvPicPr>
            <a:picLocks noChangeAspect="1" noChangeArrowheads="1"/>
          </p:cNvPicPr>
          <p:nvPr/>
        </p:nvPicPr>
        <p:blipFill>
          <a:blip r:embed="rId13" cstate="print"/>
          <a:srcRect/>
          <a:stretch>
            <a:fillRect/>
          </a:stretch>
        </p:blipFill>
        <p:spPr bwMode="auto">
          <a:xfrm>
            <a:off x="3021706" y="5372022"/>
            <a:ext cx="997434" cy="808447"/>
          </a:xfrm>
          <a:prstGeom prst="rect">
            <a:avLst/>
          </a:prstGeom>
          <a:noFill/>
        </p:spPr>
      </p:pic>
      <p:pic>
        <p:nvPicPr>
          <p:cNvPr id="14" name="Picture 24" descr="Brown University"/>
          <p:cNvPicPr>
            <a:picLocks noChangeAspect="1" noChangeArrowheads="1"/>
          </p:cNvPicPr>
          <p:nvPr/>
        </p:nvPicPr>
        <p:blipFill>
          <a:blip r:embed="rId14" cstate="print"/>
          <a:srcRect/>
          <a:stretch>
            <a:fillRect/>
          </a:stretch>
        </p:blipFill>
        <p:spPr bwMode="auto">
          <a:xfrm>
            <a:off x="197094" y="4234365"/>
            <a:ext cx="1577101" cy="386390"/>
          </a:xfrm>
          <a:prstGeom prst="rect">
            <a:avLst/>
          </a:prstGeom>
          <a:noFill/>
        </p:spPr>
      </p:pic>
      <p:pic>
        <p:nvPicPr>
          <p:cNvPr id="15" name="Picture 28" descr="Merck"/>
          <p:cNvPicPr>
            <a:picLocks noChangeAspect="1" noChangeArrowheads="1"/>
          </p:cNvPicPr>
          <p:nvPr/>
        </p:nvPicPr>
        <p:blipFill>
          <a:blip r:embed="rId15" cstate="print"/>
          <a:srcRect/>
          <a:stretch>
            <a:fillRect/>
          </a:stretch>
        </p:blipFill>
        <p:spPr bwMode="auto">
          <a:xfrm>
            <a:off x="7601487" y="2221223"/>
            <a:ext cx="1025117" cy="299649"/>
          </a:xfrm>
          <a:prstGeom prst="rect">
            <a:avLst/>
          </a:prstGeom>
          <a:noFill/>
        </p:spPr>
      </p:pic>
      <p:pic>
        <p:nvPicPr>
          <p:cNvPr id="16" name="Picture 30" descr="GSK"/>
          <p:cNvPicPr>
            <a:picLocks noChangeAspect="1" noChangeArrowheads="1"/>
          </p:cNvPicPr>
          <p:nvPr/>
        </p:nvPicPr>
        <p:blipFill>
          <a:blip r:embed="rId16" cstate="print"/>
          <a:srcRect/>
          <a:stretch>
            <a:fillRect/>
          </a:stretch>
        </p:blipFill>
        <p:spPr bwMode="auto">
          <a:xfrm>
            <a:off x="1840203" y="4930523"/>
            <a:ext cx="1025117" cy="346962"/>
          </a:xfrm>
          <a:prstGeom prst="rect">
            <a:avLst/>
          </a:prstGeom>
          <a:noFill/>
        </p:spPr>
      </p:pic>
      <p:pic>
        <p:nvPicPr>
          <p:cNvPr id="17" name="Picture 32" descr="https://encrypted-tbn0.gstatic.com/images?q=tbn:ANd9GcQ1D2E2SVP795a_F4KeFPKI7S18P2BKBL9-P3cKL4aU9lWiPizY"/>
          <p:cNvPicPr>
            <a:picLocks noChangeAspect="1" noChangeArrowheads="1"/>
          </p:cNvPicPr>
          <p:nvPr/>
        </p:nvPicPr>
        <p:blipFill>
          <a:blip r:embed="rId17" cstate="print"/>
          <a:srcRect/>
          <a:stretch>
            <a:fillRect/>
          </a:stretch>
        </p:blipFill>
        <p:spPr bwMode="auto">
          <a:xfrm>
            <a:off x="4177232" y="5487861"/>
            <a:ext cx="792492" cy="596664"/>
          </a:xfrm>
          <a:prstGeom prst="rect">
            <a:avLst/>
          </a:prstGeom>
          <a:noFill/>
        </p:spPr>
      </p:pic>
      <p:pic>
        <p:nvPicPr>
          <p:cNvPr id="18" name="Picture 34" descr="http://s3.amazonaws.com/rapgenius/1360643404_Yale+logo.jpg">
            <a:hlinkClick r:id="rId18"/>
          </p:cNvPr>
          <p:cNvPicPr>
            <a:picLocks noChangeAspect="1" noChangeArrowheads="1"/>
          </p:cNvPicPr>
          <p:nvPr/>
        </p:nvPicPr>
        <p:blipFill>
          <a:blip r:embed="rId19" cstate="print"/>
          <a:srcRect l="20631" r="22634" b="5972"/>
          <a:stretch>
            <a:fillRect/>
          </a:stretch>
        </p:blipFill>
        <p:spPr bwMode="auto">
          <a:xfrm>
            <a:off x="6200745" y="5335817"/>
            <a:ext cx="627364" cy="779453"/>
          </a:xfrm>
          <a:prstGeom prst="rect">
            <a:avLst/>
          </a:prstGeom>
          <a:noFill/>
        </p:spPr>
      </p:pic>
      <p:pic>
        <p:nvPicPr>
          <p:cNvPr id="19" name="Picture 38" descr="Kennedy Krieger Institute"/>
          <p:cNvPicPr>
            <a:picLocks noChangeAspect="1" noChangeArrowheads="1"/>
          </p:cNvPicPr>
          <p:nvPr/>
        </p:nvPicPr>
        <p:blipFill>
          <a:blip r:embed="rId20" cstate="print"/>
          <a:srcRect/>
          <a:stretch>
            <a:fillRect/>
          </a:stretch>
        </p:blipFill>
        <p:spPr bwMode="auto">
          <a:xfrm>
            <a:off x="2074759" y="3610209"/>
            <a:ext cx="1220077" cy="473130"/>
          </a:xfrm>
          <a:prstGeom prst="rect">
            <a:avLst/>
          </a:prstGeom>
          <a:noFill/>
        </p:spPr>
      </p:pic>
      <p:pic>
        <p:nvPicPr>
          <p:cNvPr id="20" name="Picture 40" descr="Lilly"/>
          <p:cNvPicPr>
            <a:picLocks noChangeAspect="1" noChangeArrowheads="1"/>
          </p:cNvPicPr>
          <p:nvPr/>
        </p:nvPicPr>
        <p:blipFill>
          <a:blip r:embed="rId21" cstate="print"/>
          <a:srcRect/>
          <a:stretch>
            <a:fillRect/>
          </a:stretch>
        </p:blipFill>
        <p:spPr bwMode="auto">
          <a:xfrm>
            <a:off x="1909163" y="5333172"/>
            <a:ext cx="804322" cy="473130"/>
          </a:xfrm>
          <a:prstGeom prst="rect">
            <a:avLst/>
          </a:prstGeom>
          <a:noFill/>
        </p:spPr>
      </p:pic>
      <p:pic>
        <p:nvPicPr>
          <p:cNvPr id="21" name="Picture 42" descr="Johnson &amp; Johnson"/>
          <p:cNvPicPr>
            <a:picLocks noChangeAspect="1" noChangeArrowheads="1"/>
          </p:cNvPicPr>
          <p:nvPr/>
        </p:nvPicPr>
        <p:blipFill>
          <a:blip r:embed="rId22" cstate="print"/>
          <a:srcRect/>
          <a:stretch>
            <a:fillRect/>
          </a:stretch>
        </p:blipFill>
        <p:spPr bwMode="auto">
          <a:xfrm>
            <a:off x="1436032" y="5900705"/>
            <a:ext cx="1277453" cy="275993"/>
          </a:xfrm>
          <a:prstGeom prst="rect">
            <a:avLst/>
          </a:prstGeom>
          <a:noFill/>
        </p:spPr>
      </p:pic>
      <p:pic>
        <p:nvPicPr>
          <p:cNvPr id="22" name="Picture 44" descr="Mount Sinai School of Medicine"/>
          <p:cNvPicPr>
            <a:picLocks noChangeAspect="1" noChangeArrowheads="1"/>
          </p:cNvPicPr>
          <p:nvPr/>
        </p:nvPicPr>
        <p:blipFill>
          <a:blip r:embed="rId23" cstate="print"/>
          <a:srcRect/>
          <a:stretch>
            <a:fillRect/>
          </a:stretch>
        </p:blipFill>
        <p:spPr bwMode="auto">
          <a:xfrm>
            <a:off x="197094" y="2273080"/>
            <a:ext cx="1419391" cy="402161"/>
          </a:xfrm>
          <a:prstGeom prst="rect">
            <a:avLst/>
          </a:prstGeom>
          <a:noFill/>
        </p:spPr>
      </p:pic>
      <p:pic>
        <p:nvPicPr>
          <p:cNvPr id="23" name="Picture 46" descr="Kaiser-Permanente"/>
          <p:cNvPicPr>
            <a:picLocks noChangeAspect="1" noChangeArrowheads="1"/>
          </p:cNvPicPr>
          <p:nvPr/>
        </p:nvPicPr>
        <p:blipFill>
          <a:blip r:embed="rId24" cstate="print"/>
          <a:srcRect/>
          <a:stretch>
            <a:fillRect/>
          </a:stretch>
        </p:blipFill>
        <p:spPr bwMode="auto">
          <a:xfrm>
            <a:off x="2407693" y="1711930"/>
            <a:ext cx="2111315" cy="246320"/>
          </a:xfrm>
          <a:prstGeom prst="rect">
            <a:avLst/>
          </a:prstGeom>
          <a:noFill/>
        </p:spPr>
      </p:pic>
      <p:pic>
        <p:nvPicPr>
          <p:cNvPr id="24" name="Picture 48" descr="Mental Health Commission of Canada"/>
          <p:cNvPicPr>
            <a:picLocks noChangeAspect="1" noChangeArrowheads="1"/>
          </p:cNvPicPr>
          <p:nvPr/>
        </p:nvPicPr>
        <p:blipFill>
          <a:blip r:embed="rId25" cstate="print"/>
          <a:srcRect/>
          <a:stretch>
            <a:fillRect/>
          </a:stretch>
        </p:blipFill>
        <p:spPr bwMode="auto">
          <a:xfrm>
            <a:off x="4394451" y="4649164"/>
            <a:ext cx="1577101" cy="788551"/>
          </a:xfrm>
          <a:prstGeom prst="rect">
            <a:avLst/>
          </a:prstGeom>
          <a:noFill/>
        </p:spPr>
      </p:pic>
      <p:pic>
        <p:nvPicPr>
          <p:cNvPr id="25" name="Picture 2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244723" y="1476411"/>
            <a:ext cx="920858" cy="689755"/>
          </a:xfrm>
          <a:prstGeom prst="rect">
            <a:avLst/>
          </a:prstGeom>
        </p:spPr>
      </p:pic>
      <p:pic>
        <p:nvPicPr>
          <p:cNvPr id="26" name="Picture 2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96890" y="3733246"/>
            <a:ext cx="1559420" cy="395464"/>
          </a:xfrm>
          <a:prstGeom prst="rect">
            <a:avLst/>
          </a:prstGeom>
        </p:spPr>
      </p:pic>
      <p:pic>
        <p:nvPicPr>
          <p:cNvPr id="27" name="Picture 2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860959" y="4793404"/>
            <a:ext cx="1268462" cy="387762"/>
          </a:xfrm>
          <a:prstGeom prst="rect">
            <a:avLst/>
          </a:prstGeom>
        </p:spPr>
      </p:pic>
      <p:pic>
        <p:nvPicPr>
          <p:cNvPr id="28" name="Picture 2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245485" y="3024116"/>
            <a:ext cx="1581251" cy="479739"/>
          </a:xfrm>
          <a:prstGeom prst="rect">
            <a:avLst/>
          </a:prstGeom>
        </p:spPr>
      </p:pic>
      <p:pic>
        <p:nvPicPr>
          <p:cNvPr id="29" name="Picture 2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059065" y="5428930"/>
            <a:ext cx="718502" cy="724539"/>
          </a:xfrm>
          <a:prstGeom prst="rect">
            <a:avLst/>
          </a:prstGeom>
        </p:spPr>
      </p:pic>
      <p:pic>
        <p:nvPicPr>
          <p:cNvPr id="30" name="Picture 2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192456" y="4557110"/>
            <a:ext cx="634280" cy="634280"/>
          </a:xfrm>
          <a:prstGeom prst="rect">
            <a:avLst/>
          </a:prstGeom>
        </p:spPr>
      </p:pic>
      <p:pic>
        <p:nvPicPr>
          <p:cNvPr id="31" name="Picture 30"/>
          <p:cNvPicPr>
            <a:picLocks noChangeAspect="1"/>
          </p:cNvPicPr>
          <p:nvPr/>
        </p:nvPicPr>
        <p:blipFill rotWithShape="1">
          <a:blip r:embed="rId32" cstate="print">
            <a:extLst>
              <a:ext uri="{28A0092B-C50C-407E-A947-70E740481C1C}">
                <a14:useLocalDpi xmlns:a14="http://schemas.microsoft.com/office/drawing/2010/main" val="0"/>
              </a:ext>
            </a:extLst>
          </a:blip>
          <a:srcRect l="10459" t="18661" r="11115" b="24720"/>
          <a:stretch/>
        </p:blipFill>
        <p:spPr>
          <a:xfrm>
            <a:off x="5088757" y="5522197"/>
            <a:ext cx="882795" cy="370148"/>
          </a:xfrm>
          <a:prstGeom prst="rect">
            <a:avLst/>
          </a:prstGeom>
        </p:spPr>
      </p:pic>
      <p:pic>
        <p:nvPicPr>
          <p:cNvPr id="32" name="Picture 3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040324" y="6039295"/>
            <a:ext cx="984717" cy="198230"/>
          </a:xfrm>
          <a:prstGeom prst="rect">
            <a:avLst/>
          </a:prstGeom>
        </p:spPr>
      </p:pic>
      <p:pic>
        <p:nvPicPr>
          <p:cNvPr id="33" name="Picture 32"/>
          <p:cNvPicPr>
            <a:picLocks noChangeAspect="1"/>
          </p:cNvPicPr>
          <p:nvPr/>
        </p:nvPicPr>
        <p:blipFill rotWithShape="1">
          <a:blip r:embed="rId34" cstate="print">
            <a:extLst>
              <a:ext uri="{28A0092B-C50C-407E-A947-70E740481C1C}">
                <a14:useLocalDpi xmlns:a14="http://schemas.microsoft.com/office/drawing/2010/main" val="0"/>
              </a:ext>
            </a:extLst>
          </a:blip>
          <a:srcRect l="10909" t="10721" r="9841" b="6586"/>
          <a:stretch/>
        </p:blipFill>
        <p:spPr>
          <a:xfrm>
            <a:off x="7196613" y="2724467"/>
            <a:ext cx="809748" cy="852367"/>
          </a:xfrm>
          <a:prstGeom prst="rect">
            <a:avLst/>
          </a:prstGeom>
        </p:spPr>
      </p:pic>
      <p:pic>
        <p:nvPicPr>
          <p:cNvPr id="34" name="Picture 3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6734729" y="779430"/>
            <a:ext cx="732894" cy="727124"/>
          </a:xfrm>
          <a:prstGeom prst="rect">
            <a:avLst/>
          </a:prstGeom>
        </p:spPr>
      </p:pic>
      <p:pic>
        <p:nvPicPr>
          <p:cNvPr id="35" name="Picture 34"/>
          <p:cNvPicPr>
            <a:picLocks noChangeAspect="1"/>
          </p:cNvPicPr>
          <p:nvPr/>
        </p:nvPicPr>
        <p:blipFill rotWithShape="1">
          <a:blip r:embed="rId36" cstate="print">
            <a:extLst>
              <a:ext uri="{28A0092B-C50C-407E-A947-70E740481C1C}">
                <a14:useLocalDpi xmlns:a14="http://schemas.microsoft.com/office/drawing/2010/main" val="0"/>
              </a:ext>
            </a:extLst>
          </a:blip>
          <a:srcRect l="20612" t="784" r="20421"/>
          <a:stretch/>
        </p:blipFill>
        <p:spPr>
          <a:xfrm>
            <a:off x="273707" y="1242775"/>
            <a:ext cx="711735" cy="896983"/>
          </a:xfrm>
          <a:prstGeom prst="rect">
            <a:avLst/>
          </a:prstGeom>
        </p:spPr>
      </p:pic>
      <p:pic>
        <p:nvPicPr>
          <p:cNvPr id="37" name="Picture 36"/>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210492" y="2254176"/>
            <a:ext cx="1242192" cy="620115"/>
          </a:xfrm>
          <a:prstGeom prst="rect">
            <a:avLst/>
          </a:prstGeom>
        </p:spPr>
      </p:pic>
      <p:pic>
        <p:nvPicPr>
          <p:cNvPr id="38" name="Picture 37"/>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760310" y="751037"/>
            <a:ext cx="753199" cy="755518"/>
          </a:xfrm>
          <a:prstGeom prst="rect">
            <a:avLst/>
          </a:prstGeom>
        </p:spPr>
      </p:pic>
      <p:pic>
        <p:nvPicPr>
          <p:cNvPr id="39" name="Picture 38"/>
          <p:cNvPicPr>
            <a:picLocks noChangeAspect="1"/>
          </p:cNvPicPr>
          <p:nvPr/>
        </p:nvPicPr>
        <p:blipFill rotWithShape="1">
          <a:blip r:embed="rId39" cstate="print">
            <a:extLst>
              <a:ext uri="{28A0092B-C50C-407E-A947-70E740481C1C}">
                <a14:useLocalDpi xmlns:a14="http://schemas.microsoft.com/office/drawing/2010/main" val="0"/>
              </a:ext>
            </a:extLst>
          </a:blip>
          <a:srcRect l="6589" t="6373" r="6319" b="6535"/>
          <a:stretch/>
        </p:blipFill>
        <p:spPr>
          <a:xfrm flipV="1">
            <a:off x="6621540" y="2155338"/>
            <a:ext cx="546134" cy="546134"/>
          </a:xfrm>
          <a:prstGeom prst="rect">
            <a:avLst/>
          </a:prstGeom>
        </p:spPr>
      </p:pic>
      <p:pic>
        <p:nvPicPr>
          <p:cNvPr id="40" name="Picture 39"/>
          <p:cNvPicPr>
            <a:picLocks noChangeAspect="1"/>
          </p:cNvPicPr>
          <p:nvPr/>
        </p:nvPicPr>
        <p:blipFill rotWithShape="1">
          <a:blip r:embed="rId40" cstate="print">
            <a:extLst>
              <a:ext uri="{28A0092B-C50C-407E-A947-70E740481C1C}">
                <a14:useLocalDpi xmlns:a14="http://schemas.microsoft.com/office/drawing/2010/main" val="0"/>
              </a:ext>
            </a:extLst>
          </a:blip>
          <a:srcRect l="15811" t="35303" r="18795" b="40909"/>
          <a:stretch/>
        </p:blipFill>
        <p:spPr>
          <a:xfrm>
            <a:off x="3908254" y="3083635"/>
            <a:ext cx="1154229" cy="314063"/>
          </a:xfrm>
          <a:prstGeom prst="rect">
            <a:avLst/>
          </a:prstGeom>
        </p:spPr>
      </p:pic>
      <p:pic>
        <p:nvPicPr>
          <p:cNvPr id="41" name="Picture 40"/>
          <p:cNvPicPr>
            <a:picLocks noChangeAspect="1"/>
          </p:cNvPicPr>
          <p:nvPr/>
        </p:nvPicPr>
        <p:blipFill rotWithShape="1">
          <a:blip r:embed="rId41" cstate="print">
            <a:extLst>
              <a:ext uri="{28A0092B-C50C-407E-A947-70E740481C1C}">
                <a14:useLocalDpi xmlns:a14="http://schemas.microsoft.com/office/drawing/2010/main" val="0"/>
              </a:ext>
            </a:extLst>
          </a:blip>
          <a:srcRect l="1729" t="23372" r="1271" b="17359"/>
          <a:stretch/>
        </p:blipFill>
        <p:spPr>
          <a:xfrm>
            <a:off x="3578357" y="2654716"/>
            <a:ext cx="1530902" cy="299241"/>
          </a:xfrm>
          <a:prstGeom prst="rect">
            <a:avLst/>
          </a:prstGeom>
        </p:spPr>
      </p:pic>
      <p:pic>
        <p:nvPicPr>
          <p:cNvPr id="42" name="Picture 41"/>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863025" y="826313"/>
            <a:ext cx="875610" cy="633359"/>
          </a:xfrm>
          <a:prstGeom prst="rect">
            <a:avLst/>
          </a:prstGeom>
        </p:spPr>
      </p:pic>
      <p:pic>
        <p:nvPicPr>
          <p:cNvPr id="43" name="Picture 42"/>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8141188" y="2737301"/>
            <a:ext cx="810886" cy="822657"/>
          </a:xfrm>
          <a:prstGeom prst="rect">
            <a:avLst/>
          </a:prstGeom>
        </p:spPr>
      </p:pic>
      <p:pic>
        <p:nvPicPr>
          <p:cNvPr id="44" name="Picture 43"/>
          <p:cNvPicPr>
            <a:picLocks noChangeAspect="1"/>
          </p:cNvPicPr>
          <p:nvPr/>
        </p:nvPicPr>
        <p:blipFill rotWithShape="1">
          <a:blip r:embed="rId44" cstate="print">
            <a:extLst>
              <a:ext uri="{28A0092B-C50C-407E-A947-70E740481C1C}">
                <a14:useLocalDpi xmlns:a14="http://schemas.microsoft.com/office/drawing/2010/main" val="0"/>
              </a:ext>
            </a:extLst>
          </a:blip>
          <a:srcRect l="5122" t="19697" r="4329" b="21428"/>
          <a:stretch/>
        </p:blipFill>
        <p:spPr>
          <a:xfrm>
            <a:off x="2924794" y="751036"/>
            <a:ext cx="1022017" cy="664514"/>
          </a:xfrm>
          <a:prstGeom prst="rect">
            <a:avLst/>
          </a:prstGeom>
        </p:spPr>
      </p:pic>
      <p:graphicFrame>
        <p:nvGraphicFramePr>
          <p:cNvPr id="45" name="Object 44"/>
          <p:cNvGraphicFramePr>
            <a:graphicFrameLocks noChangeAspect="1"/>
          </p:cNvGraphicFramePr>
          <p:nvPr>
            <p:extLst>
              <p:ext uri="{D42A27DB-BD31-4B8C-83A1-F6EECF244321}">
                <p14:modId xmlns:p14="http://schemas.microsoft.com/office/powerpoint/2010/main" val="1983603087"/>
              </p:ext>
            </p:extLst>
          </p:nvPr>
        </p:nvGraphicFramePr>
        <p:xfrm>
          <a:off x="440396" y="2806486"/>
          <a:ext cx="914953" cy="327368"/>
        </p:xfrm>
        <a:graphic>
          <a:graphicData uri="http://schemas.openxmlformats.org/presentationml/2006/ole">
            <mc:AlternateContent xmlns:mc="http://schemas.openxmlformats.org/markup-compatibility/2006">
              <mc:Choice xmlns:v="urn:schemas-microsoft-com:vml" Requires="v">
                <p:oleObj spid="_x0000_s2213" name="Image" r:id="rId45" imgW="1384127" imgH="495238" progId="">
                  <p:embed/>
                </p:oleObj>
              </mc:Choice>
              <mc:Fallback>
                <p:oleObj name="Image" r:id="rId45" imgW="1384127" imgH="495238" progId="">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40396" y="2806486"/>
                        <a:ext cx="914953" cy="327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2379768211"/>
              </p:ext>
            </p:extLst>
          </p:nvPr>
        </p:nvGraphicFramePr>
        <p:xfrm>
          <a:off x="1805686" y="2248717"/>
          <a:ext cx="630840" cy="588784"/>
        </p:xfrm>
        <a:graphic>
          <a:graphicData uri="http://schemas.openxmlformats.org/presentationml/2006/ole">
            <mc:AlternateContent xmlns:mc="http://schemas.openxmlformats.org/markup-compatibility/2006">
              <mc:Choice xmlns:v="urn:schemas-microsoft-com:vml" Requires="v">
                <p:oleObj spid="_x0000_s2214" name="Image" r:id="rId47" imgW="761905" imgH="711111" progId="">
                  <p:embed/>
                </p:oleObj>
              </mc:Choice>
              <mc:Fallback>
                <p:oleObj name="Image" r:id="rId47" imgW="761905" imgH="711111" progId="">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805686" y="2248717"/>
                        <a:ext cx="630840" cy="588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406549555"/>
              </p:ext>
            </p:extLst>
          </p:nvPr>
        </p:nvGraphicFramePr>
        <p:xfrm>
          <a:off x="145221" y="5744872"/>
          <a:ext cx="921144" cy="395751"/>
        </p:xfrm>
        <a:graphic>
          <a:graphicData uri="http://schemas.openxmlformats.org/presentationml/2006/ole">
            <mc:AlternateContent xmlns:mc="http://schemas.openxmlformats.org/markup-compatibility/2006">
              <mc:Choice xmlns:v="urn:schemas-microsoft-com:vml" Requires="v">
                <p:oleObj spid="_x0000_s2215" name="Image" r:id="rId49" imgW="1714286" imgH="736508" progId="">
                  <p:embed/>
                </p:oleObj>
              </mc:Choice>
              <mc:Fallback>
                <p:oleObj name="Image" r:id="rId49" imgW="1714286" imgH="736508" progId="">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45221" y="5744872"/>
                        <a:ext cx="921144" cy="395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596910409"/>
              </p:ext>
            </p:extLst>
          </p:nvPr>
        </p:nvGraphicFramePr>
        <p:xfrm>
          <a:off x="3922782" y="2142418"/>
          <a:ext cx="841121" cy="378504"/>
        </p:xfrm>
        <a:graphic>
          <a:graphicData uri="http://schemas.openxmlformats.org/presentationml/2006/ole">
            <mc:AlternateContent xmlns:mc="http://schemas.openxmlformats.org/markup-compatibility/2006">
              <mc:Choice xmlns:v="urn:schemas-microsoft-com:vml" Requires="v">
                <p:oleObj spid="_x0000_s2216" name="Image" r:id="rId51" imgW="1015873" imgH="457143" progId="">
                  <p:embed/>
                </p:oleObj>
              </mc:Choice>
              <mc:Fallback>
                <p:oleObj name="Image" r:id="rId51" imgW="1015873" imgH="457143" progId="">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922782" y="2142418"/>
                        <a:ext cx="841121" cy="378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3647704768"/>
              </p:ext>
            </p:extLst>
          </p:nvPr>
        </p:nvGraphicFramePr>
        <p:xfrm>
          <a:off x="7869131" y="5309162"/>
          <a:ext cx="1082943" cy="336448"/>
        </p:xfrm>
        <a:graphic>
          <a:graphicData uri="http://schemas.openxmlformats.org/presentationml/2006/ole">
            <mc:AlternateContent xmlns:mc="http://schemas.openxmlformats.org/markup-compatibility/2006">
              <mc:Choice xmlns:v="urn:schemas-microsoft-com:vml" Requires="v">
                <p:oleObj spid="_x0000_s2217" name="Image" r:id="rId53" imgW="1307937" imgH="406349" progId="">
                  <p:embed/>
                </p:oleObj>
              </mc:Choice>
              <mc:Fallback>
                <p:oleObj name="Image" r:id="rId53" imgW="1307937" imgH="406349" progId="">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869131" y="5309162"/>
                        <a:ext cx="1082943" cy="3364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0" name="Picture 49"/>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2504307" y="2953957"/>
            <a:ext cx="916855" cy="525388"/>
          </a:xfrm>
          <a:prstGeom prst="rect">
            <a:avLst/>
          </a:prstGeom>
        </p:spPr>
      </p:pic>
      <p:pic>
        <p:nvPicPr>
          <p:cNvPr id="51" name="Picture 50"/>
          <p:cNvPicPr>
            <a:picLocks noChangeAspect="1"/>
          </p:cNvPicPr>
          <p:nvPr/>
        </p:nvPicPr>
        <p:blipFill rotWithShape="1">
          <a:blip r:embed="rId56" cstate="print">
            <a:extLst>
              <a:ext uri="{28A0092B-C50C-407E-A947-70E740481C1C}">
                <a14:useLocalDpi xmlns:a14="http://schemas.microsoft.com/office/drawing/2010/main" val="0"/>
              </a:ext>
            </a:extLst>
          </a:blip>
          <a:srcRect r="26275" b="-9448"/>
          <a:stretch/>
        </p:blipFill>
        <p:spPr>
          <a:xfrm>
            <a:off x="7563985" y="3720365"/>
            <a:ext cx="1275147" cy="391337"/>
          </a:xfrm>
          <a:prstGeom prst="rect">
            <a:avLst/>
          </a:prstGeom>
        </p:spPr>
      </p:pic>
      <p:pic>
        <p:nvPicPr>
          <p:cNvPr id="52" name="Picture 51"/>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8284676" y="4635656"/>
            <a:ext cx="554456" cy="555631"/>
          </a:xfrm>
          <a:prstGeom prst="rect">
            <a:avLst/>
          </a:prstGeom>
        </p:spPr>
      </p:pic>
      <p:pic>
        <p:nvPicPr>
          <p:cNvPr id="53" name="Picture 52"/>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7495190" y="4234365"/>
            <a:ext cx="1439509" cy="333274"/>
          </a:xfrm>
          <a:prstGeom prst="rect">
            <a:avLst/>
          </a:prstGeom>
        </p:spPr>
      </p:pic>
      <p:pic>
        <p:nvPicPr>
          <p:cNvPr id="54" name="Picture 53"/>
          <p:cNvPicPr>
            <a:picLocks noChangeAspect="1"/>
          </p:cNvPicPr>
          <p:nvPr/>
        </p:nvPicPr>
        <p:blipFill>
          <a:blip r:embed="rId59"/>
          <a:stretch>
            <a:fillRect/>
          </a:stretch>
        </p:blipFill>
        <p:spPr>
          <a:xfrm>
            <a:off x="6429119" y="3628721"/>
            <a:ext cx="863679" cy="853437"/>
          </a:xfrm>
          <a:prstGeom prst="rect">
            <a:avLst/>
          </a:prstGeom>
        </p:spPr>
      </p:pic>
      <p:pic>
        <p:nvPicPr>
          <p:cNvPr id="55" name="Picture 54"/>
          <p:cNvPicPr>
            <a:picLocks noChangeAspect="1"/>
          </p:cNvPicPr>
          <p:nvPr/>
        </p:nvPicPr>
        <p:blipFill>
          <a:blip r:embed="rId60"/>
          <a:stretch>
            <a:fillRect/>
          </a:stretch>
        </p:blipFill>
        <p:spPr>
          <a:xfrm>
            <a:off x="3408178" y="3720365"/>
            <a:ext cx="445209" cy="768999"/>
          </a:xfrm>
          <a:prstGeom prst="rect">
            <a:avLst/>
          </a:prstGeom>
        </p:spPr>
      </p:pic>
      <p:pic>
        <p:nvPicPr>
          <p:cNvPr id="56" name="Picture 55"/>
          <p:cNvPicPr>
            <a:picLocks noChangeAspect="1"/>
          </p:cNvPicPr>
          <p:nvPr/>
        </p:nvPicPr>
        <p:blipFill>
          <a:blip r:embed="rId61"/>
          <a:stretch>
            <a:fillRect/>
          </a:stretch>
        </p:blipFill>
        <p:spPr>
          <a:xfrm>
            <a:off x="5210492" y="4294091"/>
            <a:ext cx="688196" cy="559509"/>
          </a:xfrm>
          <a:prstGeom prst="rect">
            <a:avLst/>
          </a:prstGeom>
        </p:spPr>
      </p:pic>
      <p:pic>
        <p:nvPicPr>
          <p:cNvPr id="57" name="Picture 36" descr="Gesellschaft"/>
          <p:cNvPicPr>
            <a:picLocks noChangeAspect="1" noChangeArrowheads="1"/>
          </p:cNvPicPr>
          <p:nvPr/>
        </p:nvPicPr>
        <p:blipFill>
          <a:blip r:embed="rId62" cstate="print"/>
          <a:srcRect/>
          <a:stretch>
            <a:fillRect/>
          </a:stretch>
        </p:blipFill>
        <p:spPr bwMode="auto">
          <a:xfrm>
            <a:off x="3048730" y="4738868"/>
            <a:ext cx="1023964" cy="496835"/>
          </a:xfrm>
          <a:prstGeom prst="rect">
            <a:avLst/>
          </a:prstGeom>
          <a:noFill/>
        </p:spPr>
      </p:pic>
      <p:pic>
        <p:nvPicPr>
          <p:cNvPr id="58" name="Picture 57"/>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4159904" y="748028"/>
            <a:ext cx="740099" cy="670530"/>
          </a:xfrm>
          <a:prstGeom prst="rect">
            <a:avLst/>
          </a:prstGeom>
        </p:spPr>
      </p:pic>
      <p:pic>
        <p:nvPicPr>
          <p:cNvPr id="59" name="Picture 58"/>
          <p:cNvPicPr>
            <a:picLocks noChangeAspect="1"/>
          </p:cNvPicPr>
          <p:nvPr/>
        </p:nvPicPr>
        <p:blipFill rotWithShape="1">
          <a:blip r:embed="rId64" cstate="print">
            <a:extLst>
              <a:ext uri="{28A0092B-C50C-407E-A947-70E740481C1C}">
                <a14:useLocalDpi xmlns:a14="http://schemas.microsoft.com/office/drawing/2010/main" val="0"/>
              </a:ext>
            </a:extLst>
          </a:blip>
          <a:srcRect l="1" r="146" b="16144"/>
          <a:stretch/>
        </p:blipFill>
        <p:spPr>
          <a:xfrm>
            <a:off x="252495" y="826313"/>
            <a:ext cx="1353741" cy="303861"/>
          </a:xfrm>
          <a:prstGeom prst="rect">
            <a:avLst/>
          </a:prstGeom>
        </p:spPr>
      </p:pic>
      <p:pic>
        <p:nvPicPr>
          <p:cNvPr id="60" name="Picture 59"/>
          <p:cNvPicPr>
            <a:picLocks noChangeAspect="1"/>
          </p:cNvPicPr>
          <p:nvPr/>
        </p:nvPicPr>
        <p:blipFill rotWithShape="1">
          <a:blip r:embed="rId65"/>
          <a:srcRect l="-457" t="35237" r="457" b="33759"/>
          <a:stretch/>
        </p:blipFill>
        <p:spPr>
          <a:xfrm>
            <a:off x="4691842" y="1623283"/>
            <a:ext cx="1366365" cy="423614"/>
          </a:xfrm>
          <a:prstGeom prst="rect">
            <a:avLst/>
          </a:prstGeom>
        </p:spPr>
      </p:pic>
      <p:pic>
        <p:nvPicPr>
          <p:cNvPr id="61" name="Picture 60"/>
          <p:cNvPicPr>
            <a:picLocks noChangeAspect="1"/>
          </p:cNvPicPr>
          <p:nvPr/>
        </p:nvPicPr>
        <p:blipFill>
          <a:blip r:embed="rId66"/>
          <a:stretch>
            <a:fillRect/>
          </a:stretch>
        </p:blipFill>
        <p:spPr>
          <a:xfrm>
            <a:off x="2165582" y="4150135"/>
            <a:ext cx="864492" cy="699556"/>
          </a:xfrm>
          <a:prstGeom prst="rect">
            <a:avLst/>
          </a:prstGeom>
        </p:spPr>
      </p:pic>
      <p:pic>
        <p:nvPicPr>
          <p:cNvPr id="6" name="Picture 4" descr="Pfizer"/>
          <p:cNvPicPr>
            <a:picLocks noChangeAspect="1" noChangeArrowheads="1"/>
          </p:cNvPicPr>
          <p:nvPr/>
        </p:nvPicPr>
        <p:blipFill>
          <a:blip r:embed="rId67" cstate="print"/>
          <a:srcRect/>
          <a:stretch>
            <a:fillRect/>
          </a:stretch>
        </p:blipFill>
        <p:spPr bwMode="auto">
          <a:xfrm>
            <a:off x="4044361" y="4230848"/>
            <a:ext cx="780665" cy="465245"/>
          </a:xfrm>
          <a:prstGeom prst="rect">
            <a:avLst/>
          </a:prstGeom>
          <a:noFill/>
        </p:spPr>
      </p:pic>
      <p:pic>
        <p:nvPicPr>
          <p:cNvPr id="36" name="Picture 35"/>
          <p:cNvPicPr>
            <a:picLocks noChangeAspect="1"/>
          </p:cNvPicPr>
          <p:nvPr/>
        </p:nvPicPr>
        <p:blipFill rotWithShape="1">
          <a:blip r:embed="rId68" cstate="print">
            <a:extLst>
              <a:ext uri="{28A0092B-C50C-407E-A947-70E740481C1C}">
                <a14:useLocalDpi xmlns:a14="http://schemas.microsoft.com/office/drawing/2010/main" val="0"/>
              </a:ext>
            </a:extLst>
          </a:blip>
          <a:srcRect l="18177" r="17686"/>
          <a:stretch/>
        </p:blipFill>
        <p:spPr>
          <a:xfrm>
            <a:off x="5866349" y="3517830"/>
            <a:ext cx="334396" cy="796405"/>
          </a:xfrm>
          <a:prstGeom prst="rect">
            <a:avLst/>
          </a:prstGeom>
        </p:spPr>
      </p:pic>
    </p:spTree>
    <p:extLst>
      <p:ext uri="{BB962C8B-B14F-4D97-AF65-F5344CB8AC3E}">
        <p14:creationId xmlns:p14="http://schemas.microsoft.com/office/powerpoint/2010/main" val="22127497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 y="304800"/>
            <a:ext cx="9144000" cy="4225834"/>
          </a:xfrm>
          <a:prstGeom prst="rect">
            <a:avLst/>
          </a:prstGeom>
        </p:spPr>
      </p:pic>
      <p:sp>
        <p:nvSpPr>
          <p:cNvPr id="3" name="Subtitle 2"/>
          <p:cNvSpPr txBox="1">
            <a:spLocks/>
          </p:cNvSpPr>
          <p:nvPr/>
        </p:nvSpPr>
        <p:spPr>
          <a:xfrm>
            <a:off x="-381000" y="4267002"/>
            <a:ext cx="9144000" cy="128756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rgbClr val="7030A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7030A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7030A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7030A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7030A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50000"/>
              </a:lnSpc>
              <a:buFont typeface="Arial"/>
              <a:buNone/>
            </a:pPr>
            <a:r>
              <a:rPr lang="en-US" sz="3200" dirty="0" smtClean="0">
                <a:solidFill>
                  <a:srgbClr val="60266D"/>
                </a:solidFill>
              </a:rPr>
              <a:t>Thank You.</a:t>
            </a:r>
            <a:endParaRPr lang="en-US" sz="3200" dirty="0">
              <a:solidFill>
                <a:srgbClr val="60266D"/>
              </a:solidFill>
            </a:endParaRPr>
          </a:p>
        </p:txBody>
      </p:sp>
      <p:pic>
        <p:nvPicPr>
          <p:cNvPr id="5" name="Picture 4"/>
          <p:cNvPicPr>
            <a:picLocks noChangeAspect="1"/>
          </p:cNvPicPr>
          <p:nvPr/>
        </p:nvPicPr>
        <p:blipFill>
          <a:blip r:embed="rId3"/>
          <a:stretch>
            <a:fillRect/>
          </a:stretch>
        </p:blipFill>
        <p:spPr>
          <a:xfrm>
            <a:off x="2599916" y="5257800"/>
            <a:ext cx="3947713" cy="1184314"/>
          </a:xfrm>
          <a:prstGeom prst="rect">
            <a:avLst/>
          </a:prstGeom>
        </p:spPr>
      </p:pic>
    </p:spTree>
    <p:extLst>
      <p:ext uri="{BB962C8B-B14F-4D97-AF65-F5344CB8AC3E}">
        <p14:creationId xmlns:p14="http://schemas.microsoft.com/office/powerpoint/2010/main" val="21975061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7160"/>
            <a:ext cx="8077200" cy="378565"/>
          </a:xfrm>
          <a:prstGeom prst="rect">
            <a:avLst/>
          </a:prstGeom>
          <a:noFill/>
        </p:spPr>
        <p:txBody>
          <a:bodyPr wrap="square" tIns="0" rtlCol="0">
            <a:spAutoFit/>
          </a:bodyPr>
          <a:lstStyle/>
          <a:p>
            <a:pPr>
              <a:lnSpc>
                <a:spcPct val="90000"/>
              </a:lnSpc>
              <a:tabLst>
                <a:tab pos="914400" algn="l"/>
              </a:tabLst>
            </a:pPr>
            <a:r>
              <a:rPr lang="en-US" sz="2400" spc="-50" dirty="0"/>
              <a:t>Today: National Institute of Health Facts</a:t>
            </a:r>
          </a:p>
        </p:txBody>
      </p:sp>
      <p:grpSp>
        <p:nvGrpSpPr>
          <p:cNvPr id="51" name="Group 50"/>
          <p:cNvGrpSpPr/>
          <p:nvPr/>
        </p:nvGrpSpPr>
        <p:grpSpPr>
          <a:xfrm>
            <a:off x="487527" y="1051917"/>
            <a:ext cx="4592315" cy="1538883"/>
            <a:chOff x="549705" y="1377530"/>
            <a:chExt cx="4592315" cy="1538883"/>
          </a:xfrm>
        </p:grpSpPr>
        <p:grpSp>
          <p:nvGrpSpPr>
            <p:cNvPr id="20" name="Group 19"/>
            <p:cNvGrpSpPr/>
            <p:nvPr/>
          </p:nvGrpSpPr>
          <p:grpSpPr>
            <a:xfrm>
              <a:off x="549705" y="1904999"/>
              <a:ext cx="1723522" cy="774399"/>
              <a:chOff x="566683" y="1904999"/>
              <a:chExt cx="1723522" cy="774399"/>
            </a:xfrm>
          </p:grpSpPr>
          <p:grpSp>
            <p:nvGrpSpPr>
              <p:cNvPr id="14" name="Group 13"/>
              <p:cNvGrpSpPr/>
              <p:nvPr/>
            </p:nvGrpSpPr>
            <p:grpSpPr>
              <a:xfrm>
                <a:off x="1966323" y="1904999"/>
                <a:ext cx="323882" cy="774399"/>
                <a:chOff x="1106668" y="1449567"/>
                <a:chExt cx="609600" cy="1457549"/>
              </a:xfrm>
              <a:solidFill>
                <a:srgbClr val="C786D6"/>
              </a:solidFill>
            </p:grpSpPr>
            <p:sp>
              <p:nvSpPr>
                <p:cNvPr id="15" name="Flowchart: Delay 4"/>
                <p:cNvSpPr/>
                <p:nvPr/>
              </p:nvSpPr>
              <p:spPr>
                <a:xfrm rot="16200000">
                  <a:off x="948510" y="2139359"/>
                  <a:ext cx="925915" cy="609600"/>
                </a:xfrm>
                <a:custGeom>
                  <a:avLst/>
                  <a:gdLst>
                    <a:gd name="connsiteX0" fmla="*/ 0 w 1002118"/>
                    <a:gd name="connsiteY0" fmla="*/ 0 h 609600"/>
                    <a:gd name="connsiteX1" fmla="*/ 501059 w 1002118"/>
                    <a:gd name="connsiteY1" fmla="*/ 0 h 609600"/>
                    <a:gd name="connsiteX2" fmla="*/ 1002118 w 1002118"/>
                    <a:gd name="connsiteY2" fmla="*/ 304800 h 609600"/>
                    <a:gd name="connsiteX3" fmla="*/ 501059 w 1002118"/>
                    <a:gd name="connsiteY3" fmla="*/ 609600 h 609600"/>
                    <a:gd name="connsiteX4" fmla="*/ 0 w 1002118"/>
                    <a:gd name="connsiteY4" fmla="*/ 609600 h 609600"/>
                    <a:gd name="connsiteX5" fmla="*/ 0 w 1002118"/>
                    <a:gd name="connsiteY5" fmla="*/ 0 h 609600"/>
                    <a:gd name="connsiteX0" fmla="*/ 0 w 1004064"/>
                    <a:gd name="connsiteY0" fmla="*/ 0 h 609600"/>
                    <a:gd name="connsiteX1" fmla="*/ 501059 w 1004064"/>
                    <a:gd name="connsiteY1" fmla="*/ 0 h 609600"/>
                    <a:gd name="connsiteX2" fmla="*/ 1002118 w 1004064"/>
                    <a:gd name="connsiteY2" fmla="*/ 304800 h 609600"/>
                    <a:gd name="connsiteX3" fmla="*/ 618017 w 1004064"/>
                    <a:gd name="connsiteY3" fmla="*/ 609600 h 609600"/>
                    <a:gd name="connsiteX4" fmla="*/ 0 w 1004064"/>
                    <a:gd name="connsiteY4" fmla="*/ 609600 h 609600"/>
                    <a:gd name="connsiteX5" fmla="*/ 0 w 1004064"/>
                    <a:gd name="connsiteY5" fmla="*/ 0 h 609600"/>
                    <a:gd name="connsiteX0" fmla="*/ 0 w 1002123"/>
                    <a:gd name="connsiteY0" fmla="*/ 0 h 609600"/>
                    <a:gd name="connsiteX1" fmla="*/ 623432 w 1002123"/>
                    <a:gd name="connsiteY1" fmla="*/ 0 h 609600"/>
                    <a:gd name="connsiteX2" fmla="*/ 1002118 w 1002123"/>
                    <a:gd name="connsiteY2" fmla="*/ 304800 h 609600"/>
                    <a:gd name="connsiteX3" fmla="*/ 618017 w 1002123"/>
                    <a:gd name="connsiteY3" fmla="*/ 609600 h 609600"/>
                    <a:gd name="connsiteX4" fmla="*/ 0 w 1002123"/>
                    <a:gd name="connsiteY4" fmla="*/ 609600 h 609600"/>
                    <a:gd name="connsiteX5" fmla="*/ 0 w 1002123"/>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123" h="609600">
                      <a:moveTo>
                        <a:pt x="0" y="0"/>
                      </a:moveTo>
                      <a:lnTo>
                        <a:pt x="623432" y="0"/>
                      </a:lnTo>
                      <a:cubicBezTo>
                        <a:pt x="900159" y="0"/>
                        <a:pt x="1003021" y="203200"/>
                        <a:pt x="1002118" y="304800"/>
                      </a:cubicBezTo>
                      <a:cubicBezTo>
                        <a:pt x="1001216" y="406400"/>
                        <a:pt x="894744" y="609600"/>
                        <a:pt x="618017" y="609600"/>
                      </a:cubicBezTo>
                      <a:lnTo>
                        <a:pt x="0" y="609600"/>
                      </a:lnTo>
                      <a:lnTo>
                        <a:pt x="0" y="0"/>
                      </a:lnTo>
                      <a:close/>
                    </a:path>
                  </a:pathLst>
                </a:cu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183750" y="1449567"/>
                  <a:ext cx="455433" cy="45543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66683" y="1904999"/>
                <a:ext cx="323882" cy="774399"/>
                <a:chOff x="1106668" y="1449567"/>
                <a:chExt cx="609600" cy="1457549"/>
              </a:xfrm>
              <a:solidFill>
                <a:srgbClr val="C786D6"/>
              </a:solidFill>
            </p:grpSpPr>
            <p:sp>
              <p:nvSpPr>
                <p:cNvPr id="18" name="Flowchart: Delay 4"/>
                <p:cNvSpPr/>
                <p:nvPr/>
              </p:nvSpPr>
              <p:spPr>
                <a:xfrm rot="16200000">
                  <a:off x="948510" y="2139359"/>
                  <a:ext cx="925915" cy="609600"/>
                </a:xfrm>
                <a:custGeom>
                  <a:avLst/>
                  <a:gdLst>
                    <a:gd name="connsiteX0" fmla="*/ 0 w 1002118"/>
                    <a:gd name="connsiteY0" fmla="*/ 0 h 609600"/>
                    <a:gd name="connsiteX1" fmla="*/ 501059 w 1002118"/>
                    <a:gd name="connsiteY1" fmla="*/ 0 h 609600"/>
                    <a:gd name="connsiteX2" fmla="*/ 1002118 w 1002118"/>
                    <a:gd name="connsiteY2" fmla="*/ 304800 h 609600"/>
                    <a:gd name="connsiteX3" fmla="*/ 501059 w 1002118"/>
                    <a:gd name="connsiteY3" fmla="*/ 609600 h 609600"/>
                    <a:gd name="connsiteX4" fmla="*/ 0 w 1002118"/>
                    <a:gd name="connsiteY4" fmla="*/ 609600 h 609600"/>
                    <a:gd name="connsiteX5" fmla="*/ 0 w 1002118"/>
                    <a:gd name="connsiteY5" fmla="*/ 0 h 609600"/>
                    <a:gd name="connsiteX0" fmla="*/ 0 w 1004064"/>
                    <a:gd name="connsiteY0" fmla="*/ 0 h 609600"/>
                    <a:gd name="connsiteX1" fmla="*/ 501059 w 1004064"/>
                    <a:gd name="connsiteY1" fmla="*/ 0 h 609600"/>
                    <a:gd name="connsiteX2" fmla="*/ 1002118 w 1004064"/>
                    <a:gd name="connsiteY2" fmla="*/ 304800 h 609600"/>
                    <a:gd name="connsiteX3" fmla="*/ 618017 w 1004064"/>
                    <a:gd name="connsiteY3" fmla="*/ 609600 h 609600"/>
                    <a:gd name="connsiteX4" fmla="*/ 0 w 1004064"/>
                    <a:gd name="connsiteY4" fmla="*/ 609600 h 609600"/>
                    <a:gd name="connsiteX5" fmla="*/ 0 w 1004064"/>
                    <a:gd name="connsiteY5" fmla="*/ 0 h 609600"/>
                    <a:gd name="connsiteX0" fmla="*/ 0 w 1002123"/>
                    <a:gd name="connsiteY0" fmla="*/ 0 h 609600"/>
                    <a:gd name="connsiteX1" fmla="*/ 623432 w 1002123"/>
                    <a:gd name="connsiteY1" fmla="*/ 0 h 609600"/>
                    <a:gd name="connsiteX2" fmla="*/ 1002118 w 1002123"/>
                    <a:gd name="connsiteY2" fmla="*/ 304800 h 609600"/>
                    <a:gd name="connsiteX3" fmla="*/ 618017 w 1002123"/>
                    <a:gd name="connsiteY3" fmla="*/ 609600 h 609600"/>
                    <a:gd name="connsiteX4" fmla="*/ 0 w 1002123"/>
                    <a:gd name="connsiteY4" fmla="*/ 609600 h 609600"/>
                    <a:gd name="connsiteX5" fmla="*/ 0 w 1002123"/>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123" h="609600">
                      <a:moveTo>
                        <a:pt x="0" y="0"/>
                      </a:moveTo>
                      <a:lnTo>
                        <a:pt x="623432" y="0"/>
                      </a:lnTo>
                      <a:cubicBezTo>
                        <a:pt x="900159" y="0"/>
                        <a:pt x="1003021" y="203200"/>
                        <a:pt x="1002118" y="304800"/>
                      </a:cubicBezTo>
                      <a:cubicBezTo>
                        <a:pt x="1001216" y="406400"/>
                        <a:pt x="894744" y="609600"/>
                        <a:pt x="618017" y="609600"/>
                      </a:cubicBezTo>
                      <a:lnTo>
                        <a:pt x="0" y="609600"/>
                      </a:lnTo>
                      <a:lnTo>
                        <a:pt x="0" y="0"/>
                      </a:lnTo>
                      <a:close/>
                    </a:path>
                  </a:pathLst>
                </a:cu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1183750" y="1449567"/>
                  <a:ext cx="455433" cy="45543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1" name="Group 20"/>
            <p:cNvGrpSpPr/>
            <p:nvPr/>
          </p:nvGrpSpPr>
          <p:grpSpPr>
            <a:xfrm>
              <a:off x="789927" y="1759980"/>
              <a:ext cx="1243078" cy="1002116"/>
              <a:chOff x="776243" y="1759980"/>
              <a:chExt cx="1243078" cy="1002116"/>
            </a:xfrm>
          </p:grpSpPr>
          <p:grpSp>
            <p:nvGrpSpPr>
              <p:cNvPr id="8" name="Group 7"/>
              <p:cNvGrpSpPr/>
              <p:nvPr/>
            </p:nvGrpSpPr>
            <p:grpSpPr>
              <a:xfrm>
                <a:off x="1600200" y="1759980"/>
                <a:ext cx="419121" cy="1002116"/>
                <a:chOff x="1106668" y="1449567"/>
                <a:chExt cx="609600" cy="1457549"/>
              </a:xfrm>
              <a:solidFill>
                <a:srgbClr val="B057C5"/>
              </a:solidFill>
            </p:grpSpPr>
            <p:sp>
              <p:nvSpPr>
                <p:cNvPr id="9" name="Flowchart: Delay 4"/>
                <p:cNvSpPr/>
                <p:nvPr/>
              </p:nvSpPr>
              <p:spPr>
                <a:xfrm rot="16200000">
                  <a:off x="948510" y="2139359"/>
                  <a:ext cx="925915" cy="609600"/>
                </a:xfrm>
                <a:custGeom>
                  <a:avLst/>
                  <a:gdLst>
                    <a:gd name="connsiteX0" fmla="*/ 0 w 1002118"/>
                    <a:gd name="connsiteY0" fmla="*/ 0 h 609600"/>
                    <a:gd name="connsiteX1" fmla="*/ 501059 w 1002118"/>
                    <a:gd name="connsiteY1" fmla="*/ 0 h 609600"/>
                    <a:gd name="connsiteX2" fmla="*/ 1002118 w 1002118"/>
                    <a:gd name="connsiteY2" fmla="*/ 304800 h 609600"/>
                    <a:gd name="connsiteX3" fmla="*/ 501059 w 1002118"/>
                    <a:gd name="connsiteY3" fmla="*/ 609600 h 609600"/>
                    <a:gd name="connsiteX4" fmla="*/ 0 w 1002118"/>
                    <a:gd name="connsiteY4" fmla="*/ 609600 h 609600"/>
                    <a:gd name="connsiteX5" fmla="*/ 0 w 1002118"/>
                    <a:gd name="connsiteY5" fmla="*/ 0 h 609600"/>
                    <a:gd name="connsiteX0" fmla="*/ 0 w 1004064"/>
                    <a:gd name="connsiteY0" fmla="*/ 0 h 609600"/>
                    <a:gd name="connsiteX1" fmla="*/ 501059 w 1004064"/>
                    <a:gd name="connsiteY1" fmla="*/ 0 h 609600"/>
                    <a:gd name="connsiteX2" fmla="*/ 1002118 w 1004064"/>
                    <a:gd name="connsiteY2" fmla="*/ 304800 h 609600"/>
                    <a:gd name="connsiteX3" fmla="*/ 618017 w 1004064"/>
                    <a:gd name="connsiteY3" fmla="*/ 609600 h 609600"/>
                    <a:gd name="connsiteX4" fmla="*/ 0 w 1004064"/>
                    <a:gd name="connsiteY4" fmla="*/ 609600 h 609600"/>
                    <a:gd name="connsiteX5" fmla="*/ 0 w 1004064"/>
                    <a:gd name="connsiteY5" fmla="*/ 0 h 609600"/>
                    <a:gd name="connsiteX0" fmla="*/ 0 w 1002123"/>
                    <a:gd name="connsiteY0" fmla="*/ 0 h 609600"/>
                    <a:gd name="connsiteX1" fmla="*/ 623432 w 1002123"/>
                    <a:gd name="connsiteY1" fmla="*/ 0 h 609600"/>
                    <a:gd name="connsiteX2" fmla="*/ 1002118 w 1002123"/>
                    <a:gd name="connsiteY2" fmla="*/ 304800 h 609600"/>
                    <a:gd name="connsiteX3" fmla="*/ 618017 w 1002123"/>
                    <a:gd name="connsiteY3" fmla="*/ 609600 h 609600"/>
                    <a:gd name="connsiteX4" fmla="*/ 0 w 1002123"/>
                    <a:gd name="connsiteY4" fmla="*/ 609600 h 609600"/>
                    <a:gd name="connsiteX5" fmla="*/ 0 w 1002123"/>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123" h="609600">
                      <a:moveTo>
                        <a:pt x="0" y="0"/>
                      </a:moveTo>
                      <a:lnTo>
                        <a:pt x="623432" y="0"/>
                      </a:lnTo>
                      <a:cubicBezTo>
                        <a:pt x="900159" y="0"/>
                        <a:pt x="1003021" y="203200"/>
                        <a:pt x="1002118" y="304800"/>
                      </a:cubicBezTo>
                      <a:cubicBezTo>
                        <a:pt x="1001216" y="406400"/>
                        <a:pt x="894744" y="609600"/>
                        <a:pt x="618017" y="609600"/>
                      </a:cubicBezTo>
                      <a:lnTo>
                        <a:pt x="0" y="609600"/>
                      </a:lnTo>
                      <a:lnTo>
                        <a:pt x="0" y="0"/>
                      </a:lnTo>
                      <a:close/>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183750" y="1449567"/>
                  <a:ext cx="455433" cy="455433"/>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776243" y="1759980"/>
                <a:ext cx="419121" cy="1002116"/>
                <a:chOff x="1106668" y="1449567"/>
                <a:chExt cx="609600" cy="1457549"/>
              </a:xfrm>
              <a:solidFill>
                <a:srgbClr val="B057C5"/>
              </a:solidFill>
            </p:grpSpPr>
            <p:sp>
              <p:nvSpPr>
                <p:cNvPr id="12" name="Flowchart: Delay 4"/>
                <p:cNvSpPr/>
                <p:nvPr/>
              </p:nvSpPr>
              <p:spPr>
                <a:xfrm rot="16200000">
                  <a:off x="948510" y="2139359"/>
                  <a:ext cx="925915" cy="609600"/>
                </a:xfrm>
                <a:custGeom>
                  <a:avLst/>
                  <a:gdLst>
                    <a:gd name="connsiteX0" fmla="*/ 0 w 1002118"/>
                    <a:gd name="connsiteY0" fmla="*/ 0 h 609600"/>
                    <a:gd name="connsiteX1" fmla="*/ 501059 w 1002118"/>
                    <a:gd name="connsiteY1" fmla="*/ 0 h 609600"/>
                    <a:gd name="connsiteX2" fmla="*/ 1002118 w 1002118"/>
                    <a:gd name="connsiteY2" fmla="*/ 304800 h 609600"/>
                    <a:gd name="connsiteX3" fmla="*/ 501059 w 1002118"/>
                    <a:gd name="connsiteY3" fmla="*/ 609600 h 609600"/>
                    <a:gd name="connsiteX4" fmla="*/ 0 w 1002118"/>
                    <a:gd name="connsiteY4" fmla="*/ 609600 h 609600"/>
                    <a:gd name="connsiteX5" fmla="*/ 0 w 1002118"/>
                    <a:gd name="connsiteY5" fmla="*/ 0 h 609600"/>
                    <a:gd name="connsiteX0" fmla="*/ 0 w 1004064"/>
                    <a:gd name="connsiteY0" fmla="*/ 0 h 609600"/>
                    <a:gd name="connsiteX1" fmla="*/ 501059 w 1004064"/>
                    <a:gd name="connsiteY1" fmla="*/ 0 h 609600"/>
                    <a:gd name="connsiteX2" fmla="*/ 1002118 w 1004064"/>
                    <a:gd name="connsiteY2" fmla="*/ 304800 h 609600"/>
                    <a:gd name="connsiteX3" fmla="*/ 618017 w 1004064"/>
                    <a:gd name="connsiteY3" fmla="*/ 609600 h 609600"/>
                    <a:gd name="connsiteX4" fmla="*/ 0 w 1004064"/>
                    <a:gd name="connsiteY4" fmla="*/ 609600 h 609600"/>
                    <a:gd name="connsiteX5" fmla="*/ 0 w 1004064"/>
                    <a:gd name="connsiteY5" fmla="*/ 0 h 609600"/>
                    <a:gd name="connsiteX0" fmla="*/ 0 w 1002123"/>
                    <a:gd name="connsiteY0" fmla="*/ 0 h 609600"/>
                    <a:gd name="connsiteX1" fmla="*/ 623432 w 1002123"/>
                    <a:gd name="connsiteY1" fmla="*/ 0 h 609600"/>
                    <a:gd name="connsiteX2" fmla="*/ 1002118 w 1002123"/>
                    <a:gd name="connsiteY2" fmla="*/ 304800 h 609600"/>
                    <a:gd name="connsiteX3" fmla="*/ 618017 w 1002123"/>
                    <a:gd name="connsiteY3" fmla="*/ 609600 h 609600"/>
                    <a:gd name="connsiteX4" fmla="*/ 0 w 1002123"/>
                    <a:gd name="connsiteY4" fmla="*/ 609600 h 609600"/>
                    <a:gd name="connsiteX5" fmla="*/ 0 w 1002123"/>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123" h="609600">
                      <a:moveTo>
                        <a:pt x="0" y="0"/>
                      </a:moveTo>
                      <a:lnTo>
                        <a:pt x="623432" y="0"/>
                      </a:lnTo>
                      <a:cubicBezTo>
                        <a:pt x="900159" y="0"/>
                        <a:pt x="1003021" y="203200"/>
                        <a:pt x="1002118" y="304800"/>
                      </a:cubicBezTo>
                      <a:cubicBezTo>
                        <a:pt x="1001216" y="406400"/>
                        <a:pt x="894744" y="609600"/>
                        <a:pt x="618017" y="609600"/>
                      </a:cubicBezTo>
                      <a:lnTo>
                        <a:pt x="0" y="609600"/>
                      </a:lnTo>
                      <a:lnTo>
                        <a:pt x="0" y="0"/>
                      </a:lnTo>
                      <a:close/>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183750" y="1449567"/>
                  <a:ext cx="455433" cy="455433"/>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 name="Group 6"/>
            <p:cNvGrpSpPr/>
            <p:nvPr/>
          </p:nvGrpSpPr>
          <p:grpSpPr>
            <a:xfrm>
              <a:off x="1106668" y="1449567"/>
              <a:ext cx="609600" cy="1457549"/>
              <a:chOff x="1106668" y="1449567"/>
              <a:chExt cx="609600" cy="1457549"/>
            </a:xfrm>
          </p:grpSpPr>
          <p:sp>
            <p:nvSpPr>
              <p:cNvPr id="5" name="Flowchart: Delay 4"/>
              <p:cNvSpPr/>
              <p:nvPr/>
            </p:nvSpPr>
            <p:spPr>
              <a:xfrm rot="16200000">
                <a:off x="948510" y="2139359"/>
                <a:ext cx="925915" cy="609600"/>
              </a:xfrm>
              <a:custGeom>
                <a:avLst/>
                <a:gdLst>
                  <a:gd name="connsiteX0" fmla="*/ 0 w 1002118"/>
                  <a:gd name="connsiteY0" fmla="*/ 0 h 609600"/>
                  <a:gd name="connsiteX1" fmla="*/ 501059 w 1002118"/>
                  <a:gd name="connsiteY1" fmla="*/ 0 h 609600"/>
                  <a:gd name="connsiteX2" fmla="*/ 1002118 w 1002118"/>
                  <a:gd name="connsiteY2" fmla="*/ 304800 h 609600"/>
                  <a:gd name="connsiteX3" fmla="*/ 501059 w 1002118"/>
                  <a:gd name="connsiteY3" fmla="*/ 609600 h 609600"/>
                  <a:gd name="connsiteX4" fmla="*/ 0 w 1002118"/>
                  <a:gd name="connsiteY4" fmla="*/ 609600 h 609600"/>
                  <a:gd name="connsiteX5" fmla="*/ 0 w 1002118"/>
                  <a:gd name="connsiteY5" fmla="*/ 0 h 609600"/>
                  <a:gd name="connsiteX0" fmla="*/ 0 w 1004064"/>
                  <a:gd name="connsiteY0" fmla="*/ 0 h 609600"/>
                  <a:gd name="connsiteX1" fmla="*/ 501059 w 1004064"/>
                  <a:gd name="connsiteY1" fmla="*/ 0 h 609600"/>
                  <a:gd name="connsiteX2" fmla="*/ 1002118 w 1004064"/>
                  <a:gd name="connsiteY2" fmla="*/ 304800 h 609600"/>
                  <a:gd name="connsiteX3" fmla="*/ 618017 w 1004064"/>
                  <a:gd name="connsiteY3" fmla="*/ 609600 h 609600"/>
                  <a:gd name="connsiteX4" fmla="*/ 0 w 1004064"/>
                  <a:gd name="connsiteY4" fmla="*/ 609600 h 609600"/>
                  <a:gd name="connsiteX5" fmla="*/ 0 w 1004064"/>
                  <a:gd name="connsiteY5" fmla="*/ 0 h 609600"/>
                  <a:gd name="connsiteX0" fmla="*/ 0 w 1002123"/>
                  <a:gd name="connsiteY0" fmla="*/ 0 h 609600"/>
                  <a:gd name="connsiteX1" fmla="*/ 623432 w 1002123"/>
                  <a:gd name="connsiteY1" fmla="*/ 0 h 609600"/>
                  <a:gd name="connsiteX2" fmla="*/ 1002118 w 1002123"/>
                  <a:gd name="connsiteY2" fmla="*/ 304800 h 609600"/>
                  <a:gd name="connsiteX3" fmla="*/ 618017 w 1002123"/>
                  <a:gd name="connsiteY3" fmla="*/ 609600 h 609600"/>
                  <a:gd name="connsiteX4" fmla="*/ 0 w 1002123"/>
                  <a:gd name="connsiteY4" fmla="*/ 609600 h 609600"/>
                  <a:gd name="connsiteX5" fmla="*/ 0 w 1002123"/>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123" h="609600">
                    <a:moveTo>
                      <a:pt x="0" y="0"/>
                    </a:moveTo>
                    <a:lnTo>
                      <a:pt x="623432" y="0"/>
                    </a:lnTo>
                    <a:cubicBezTo>
                      <a:pt x="900159" y="0"/>
                      <a:pt x="1003021" y="203200"/>
                      <a:pt x="1002118" y="304800"/>
                    </a:cubicBezTo>
                    <a:cubicBezTo>
                      <a:pt x="1001216" y="406400"/>
                      <a:pt x="894744" y="609600"/>
                      <a:pt x="618017" y="609600"/>
                    </a:cubicBezTo>
                    <a:lnTo>
                      <a:pt x="0" y="609600"/>
                    </a:lnTo>
                    <a:lnTo>
                      <a:pt x="0" y="0"/>
                    </a:lnTo>
                    <a:close/>
                  </a:path>
                </a:pathLst>
              </a:custGeom>
              <a:solidFill>
                <a:srgbClr val="7A308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183750" y="1449567"/>
                <a:ext cx="455433" cy="455433"/>
              </a:xfrm>
              <a:prstGeom prst="ellipse">
                <a:avLst/>
              </a:prstGeom>
              <a:solidFill>
                <a:srgbClr val="7A308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p:cNvSpPr txBox="1"/>
            <p:nvPr/>
          </p:nvSpPr>
          <p:spPr>
            <a:xfrm>
              <a:off x="2398820" y="1377530"/>
              <a:ext cx="2743200" cy="1538883"/>
            </a:xfrm>
            <a:prstGeom prst="rect">
              <a:avLst/>
            </a:prstGeom>
            <a:noFill/>
          </p:spPr>
          <p:txBody>
            <a:bodyPr wrap="square" rtlCol="0">
              <a:spAutoFit/>
            </a:bodyPr>
            <a:lstStyle/>
            <a:p>
              <a:r>
                <a:rPr lang="en-US" sz="4400" b="1" dirty="0" smtClean="0"/>
                <a:t>1 </a:t>
              </a:r>
              <a:r>
                <a:rPr lang="en-US" sz="3600" b="1" dirty="0" smtClean="0"/>
                <a:t>in</a:t>
              </a:r>
              <a:r>
                <a:rPr lang="en-US" sz="4400" b="1" dirty="0" smtClean="0"/>
                <a:t> 5</a:t>
              </a:r>
            </a:p>
            <a:p>
              <a:pPr>
                <a:lnSpc>
                  <a:spcPts val="2000"/>
                </a:lnSpc>
              </a:pPr>
              <a:r>
                <a:rPr lang="en-US" dirty="0" smtClean="0"/>
                <a:t>Adults Will Experience </a:t>
              </a:r>
            </a:p>
            <a:p>
              <a:pPr>
                <a:lnSpc>
                  <a:spcPts val="2000"/>
                </a:lnSpc>
              </a:pPr>
              <a:r>
                <a:rPr lang="en-US" dirty="0" smtClean="0"/>
                <a:t>A Diagnosable Mental</a:t>
              </a:r>
            </a:p>
            <a:p>
              <a:pPr>
                <a:lnSpc>
                  <a:spcPts val="2000"/>
                </a:lnSpc>
              </a:pPr>
              <a:r>
                <a:rPr lang="en-US" dirty="0" smtClean="0"/>
                <a:t>Illness This Year</a:t>
              </a:r>
              <a:endParaRPr lang="en-US" dirty="0"/>
            </a:p>
          </p:txBody>
        </p:sp>
      </p:grpSp>
      <p:sp>
        <p:nvSpPr>
          <p:cNvPr id="24" name="Right Arrow 23"/>
          <p:cNvSpPr/>
          <p:nvPr/>
        </p:nvSpPr>
        <p:spPr>
          <a:xfrm>
            <a:off x="2287158" y="2813232"/>
            <a:ext cx="1725757" cy="1505104"/>
          </a:xfrm>
          <a:prstGeom prst="rightArrow">
            <a:avLst/>
          </a:prstGeom>
          <a:solidFill>
            <a:srgbClr val="BAD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Impact on Stakeholders</a:t>
            </a:r>
            <a:endParaRPr lang="en-US" sz="1600" b="1" dirty="0">
              <a:solidFill>
                <a:schemeClr val="tx1"/>
              </a:solidFill>
            </a:endParaRPr>
          </a:p>
        </p:txBody>
      </p:sp>
      <p:grpSp>
        <p:nvGrpSpPr>
          <p:cNvPr id="53" name="Group 52"/>
          <p:cNvGrpSpPr/>
          <p:nvPr/>
        </p:nvGrpSpPr>
        <p:grpSpPr>
          <a:xfrm>
            <a:off x="4089115" y="1600200"/>
            <a:ext cx="5131085" cy="3668682"/>
            <a:chOff x="5803339" y="1371600"/>
            <a:chExt cx="5131085" cy="3668682"/>
          </a:xfrm>
        </p:grpSpPr>
        <p:sp>
          <p:nvSpPr>
            <p:cNvPr id="43" name="TextBox 42"/>
            <p:cNvSpPr txBox="1"/>
            <p:nvPr/>
          </p:nvSpPr>
          <p:spPr>
            <a:xfrm>
              <a:off x="9533106" y="2896632"/>
              <a:ext cx="1401318" cy="348813"/>
            </a:xfrm>
            <a:prstGeom prst="rect">
              <a:avLst/>
            </a:prstGeom>
            <a:noFill/>
          </p:spPr>
          <p:txBody>
            <a:bodyPr wrap="square" rtlCol="0">
              <a:spAutoFit/>
            </a:bodyPr>
            <a:lstStyle/>
            <a:p>
              <a:pPr algn="ctr">
                <a:lnSpc>
                  <a:spcPts val="2000"/>
                </a:lnSpc>
              </a:pPr>
              <a:r>
                <a:rPr lang="en-US" b="1" dirty="0" smtClean="0"/>
                <a:t>Payors</a:t>
              </a:r>
              <a:endParaRPr lang="en-US" b="1" dirty="0"/>
            </a:p>
          </p:txBody>
        </p:sp>
        <p:grpSp>
          <p:nvGrpSpPr>
            <p:cNvPr id="52" name="Group 51"/>
            <p:cNvGrpSpPr/>
            <p:nvPr/>
          </p:nvGrpSpPr>
          <p:grpSpPr>
            <a:xfrm>
              <a:off x="5803339" y="1371600"/>
              <a:ext cx="4210484" cy="3668682"/>
              <a:chOff x="5803339" y="1371600"/>
              <a:chExt cx="4210484" cy="3668682"/>
            </a:xfrm>
          </p:grpSpPr>
          <p:grpSp>
            <p:nvGrpSpPr>
              <p:cNvPr id="40" name="Group 39"/>
              <p:cNvGrpSpPr/>
              <p:nvPr/>
            </p:nvGrpSpPr>
            <p:grpSpPr>
              <a:xfrm>
                <a:off x="7119760" y="2146972"/>
                <a:ext cx="2498204" cy="2365592"/>
                <a:chOff x="7119760" y="2146972"/>
                <a:chExt cx="2498204" cy="2365592"/>
              </a:xfrm>
            </p:grpSpPr>
            <p:cxnSp>
              <p:nvCxnSpPr>
                <p:cNvPr id="32" name="Straight Connector 31"/>
                <p:cNvCxnSpPr/>
                <p:nvPr/>
              </p:nvCxnSpPr>
              <p:spPr>
                <a:xfrm>
                  <a:off x="8381746" y="2146972"/>
                  <a:ext cx="0" cy="1098473"/>
                </a:xfrm>
                <a:prstGeom prst="line">
                  <a:avLst/>
                </a:prstGeom>
                <a:ln w="127000">
                  <a:solidFill>
                    <a:srgbClr val="C786D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603236" y="3514648"/>
                  <a:ext cx="702564" cy="997916"/>
                </a:xfrm>
                <a:prstGeom prst="line">
                  <a:avLst/>
                </a:prstGeom>
                <a:ln w="127000">
                  <a:solidFill>
                    <a:srgbClr val="C786D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441436" y="3514648"/>
                  <a:ext cx="702564" cy="997916"/>
                </a:xfrm>
                <a:prstGeom prst="line">
                  <a:avLst/>
                </a:prstGeom>
                <a:ln w="127000">
                  <a:solidFill>
                    <a:srgbClr val="C786D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441436" y="3076281"/>
                  <a:ext cx="1176528" cy="304109"/>
                </a:xfrm>
                <a:prstGeom prst="line">
                  <a:avLst/>
                </a:prstGeom>
                <a:ln w="127000">
                  <a:solidFill>
                    <a:srgbClr val="C786D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19760" y="3076280"/>
                  <a:ext cx="1176528" cy="304109"/>
                </a:xfrm>
                <a:prstGeom prst="line">
                  <a:avLst/>
                </a:prstGeom>
                <a:ln w="127000">
                  <a:solidFill>
                    <a:srgbClr val="C786D6"/>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7571136" y="2580290"/>
                <a:ext cx="1600200" cy="1600200"/>
              </a:xfrm>
              <a:prstGeom prst="ellipse">
                <a:avLst/>
              </a:prstGeom>
              <a:solidFill>
                <a:srgbClr val="7B30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r>
                  <a:rPr lang="en-US" b="1" dirty="0" smtClean="0"/>
                  <a:t>Behavioral</a:t>
                </a:r>
              </a:p>
              <a:p>
                <a:pPr algn="ctr">
                  <a:lnSpc>
                    <a:spcPts val="2000"/>
                  </a:lnSpc>
                </a:pPr>
                <a:r>
                  <a:rPr lang="en-US" b="1" dirty="0" smtClean="0"/>
                  <a:t>Health</a:t>
                </a:r>
              </a:p>
              <a:p>
                <a:pPr algn="ctr">
                  <a:lnSpc>
                    <a:spcPts val="2000"/>
                  </a:lnSpc>
                </a:pPr>
                <a:r>
                  <a:rPr lang="en-US" b="1" dirty="0" smtClean="0"/>
                  <a:t>Impact</a:t>
                </a:r>
                <a:endParaRPr lang="en-US" b="1" dirty="0"/>
              </a:p>
            </p:txBody>
          </p:sp>
          <p:sp>
            <p:nvSpPr>
              <p:cNvPr id="26" name="Oval 25"/>
              <p:cNvSpPr/>
              <p:nvPr/>
            </p:nvSpPr>
            <p:spPr>
              <a:xfrm>
                <a:off x="8202072" y="1984063"/>
                <a:ext cx="338328" cy="338328"/>
              </a:xfrm>
              <a:prstGeom prst="ellipse">
                <a:avLst/>
              </a:prstGeom>
              <a:solidFill>
                <a:srgbClr val="7A3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9448800" y="2907117"/>
                <a:ext cx="338328" cy="338328"/>
              </a:xfrm>
              <a:prstGeom prst="ellipse">
                <a:avLst/>
              </a:prstGeom>
              <a:solidFill>
                <a:srgbClr val="7A3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6978870" y="2907117"/>
                <a:ext cx="338328" cy="338328"/>
              </a:xfrm>
              <a:prstGeom prst="ellipse">
                <a:avLst/>
              </a:prstGeom>
              <a:solidFill>
                <a:srgbClr val="7A3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7434072" y="4343400"/>
                <a:ext cx="338328" cy="338328"/>
              </a:xfrm>
              <a:prstGeom prst="ellipse">
                <a:avLst/>
              </a:prstGeom>
              <a:solidFill>
                <a:srgbClr val="7A3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8974836" y="4343400"/>
                <a:ext cx="338328" cy="338328"/>
              </a:xfrm>
              <a:prstGeom prst="ellipse">
                <a:avLst/>
              </a:prstGeom>
              <a:solidFill>
                <a:srgbClr val="7A3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7681087" y="1371600"/>
                <a:ext cx="1401318" cy="605294"/>
              </a:xfrm>
              <a:prstGeom prst="rect">
                <a:avLst/>
              </a:prstGeom>
              <a:noFill/>
            </p:spPr>
            <p:txBody>
              <a:bodyPr wrap="square" rtlCol="0">
                <a:spAutoFit/>
              </a:bodyPr>
              <a:lstStyle/>
              <a:p>
                <a:pPr algn="ctr">
                  <a:lnSpc>
                    <a:spcPts val="2000"/>
                  </a:lnSpc>
                </a:pPr>
                <a:r>
                  <a:rPr lang="en-US" b="1" dirty="0" smtClean="0"/>
                  <a:t>Health </a:t>
                </a:r>
              </a:p>
              <a:p>
                <a:pPr algn="ctr">
                  <a:lnSpc>
                    <a:spcPts val="2000"/>
                  </a:lnSpc>
                </a:pPr>
                <a:r>
                  <a:rPr lang="en-US" b="1" dirty="0" smtClean="0"/>
                  <a:t>Systems</a:t>
                </a:r>
                <a:endParaRPr lang="en-US" b="1" dirty="0"/>
              </a:p>
            </p:txBody>
          </p:sp>
          <p:sp>
            <p:nvSpPr>
              <p:cNvPr id="42" name="TextBox 41"/>
              <p:cNvSpPr txBox="1"/>
              <p:nvPr/>
            </p:nvSpPr>
            <p:spPr>
              <a:xfrm>
                <a:off x="5803339" y="2645393"/>
                <a:ext cx="1401318" cy="861774"/>
              </a:xfrm>
              <a:prstGeom prst="rect">
                <a:avLst/>
              </a:prstGeom>
              <a:noFill/>
            </p:spPr>
            <p:txBody>
              <a:bodyPr wrap="square" rtlCol="0">
                <a:spAutoFit/>
              </a:bodyPr>
              <a:lstStyle/>
              <a:p>
                <a:pPr algn="ctr">
                  <a:lnSpc>
                    <a:spcPts val="2000"/>
                  </a:lnSpc>
                </a:pPr>
                <a:r>
                  <a:rPr lang="en-US" b="1" dirty="0" smtClean="0"/>
                  <a:t>Patients</a:t>
                </a:r>
              </a:p>
              <a:p>
                <a:pPr algn="ctr">
                  <a:lnSpc>
                    <a:spcPts val="2000"/>
                  </a:lnSpc>
                </a:pPr>
                <a:r>
                  <a:rPr lang="en-US" b="1" dirty="0" smtClean="0"/>
                  <a:t>And</a:t>
                </a:r>
              </a:p>
              <a:p>
                <a:pPr algn="ctr">
                  <a:lnSpc>
                    <a:spcPts val="2000"/>
                  </a:lnSpc>
                </a:pPr>
                <a:r>
                  <a:rPr lang="en-US" b="1" dirty="0" smtClean="0"/>
                  <a:t>Families</a:t>
                </a:r>
                <a:endParaRPr lang="en-US" b="1" dirty="0"/>
              </a:p>
            </p:txBody>
          </p:sp>
          <p:sp>
            <p:nvSpPr>
              <p:cNvPr id="44" name="TextBox 43"/>
              <p:cNvSpPr txBox="1"/>
              <p:nvPr/>
            </p:nvSpPr>
            <p:spPr>
              <a:xfrm>
                <a:off x="6868694" y="4691469"/>
                <a:ext cx="1401318" cy="348813"/>
              </a:xfrm>
              <a:prstGeom prst="rect">
                <a:avLst/>
              </a:prstGeom>
              <a:noFill/>
            </p:spPr>
            <p:txBody>
              <a:bodyPr wrap="square" rtlCol="0">
                <a:spAutoFit/>
              </a:bodyPr>
              <a:lstStyle/>
              <a:p>
                <a:pPr algn="ctr">
                  <a:lnSpc>
                    <a:spcPts val="2000"/>
                  </a:lnSpc>
                </a:pPr>
                <a:r>
                  <a:rPr lang="en-US" b="1" dirty="0" smtClean="0"/>
                  <a:t>Community</a:t>
                </a:r>
                <a:endParaRPr lang="en-US" b="1" dirty="0"/>
              </a:p>
            </p:txBody>
          </p:sp>
          <p:sp>
            <p:nvSpPr>
              <p:cNvPr id="45" name="TextBox 44"/>
              <p:cNvSpPr txBox="1"/>
              <p:nvPr/>
            </p:nvSpPr>
            <p:spPr>
              <a:xfrm>
                <a:off x="8612505" y="4691469"/>
                <a:ext cx="1401318" cy="348813"/>
              </a:xfrm>
              <a:prstGeom prst="rect">
                <a:avLst/>
              </a:prstGeom>
              <a:noFill/>
            </p:spPr>
            <p:txBody>
              <a:bodyPr wrap="square" rtlCol="0">
                <a:spAutoFit/>
              </a:bodyPr>
              <a:lstStyle/>
              <a:p>
                <a:pPr algn="ctr">
                  <a:lnSpc>
                    <a:spcPts val="2000"/>
                  </a:lnSpc>
                </a:pPr>
                <a:r>
                  <a:rPr lang="en-US" b="1" dirty="0" smtClean="0"/>
                  <a:t>Employers</a:t>
                </a:r>
                <a:endParaRPr lang="en-US" b="1" dirty="0"/>
              </a:p>
            </p:txBody>
          </p:sp>
        </p:grpSp>
      </p:grpSp>
      <p:grpSp>
        <p:nvGrpSpPr>
          <p:cNvPr id="50" name="Group 49"/>
          <p:cNvGrpSpPr/>
          <p:nvPr/>
        </p:nvGrpSpPr>
        <p:grpSpPr>
          <a:xfrm>
            <a:off x="381000" y="4126858"/>
            <a:ext cx="4221783" cy="2092881"/>
            <a:chOff x="567560" y="3466123"/>
            <a:chExt cx="4221783" cy="2092881"/>
          </a:xfrm>
        </p:grpSpPr>
        <p:sp>
          <p:nvSpPr>
            <p:cNvPr id="23" name="TextBox 22"/>
            <p:cNvSpPr txBox="1"/>
            <p:nvPr/>
          </p:nvSpPr>
          <p:spPr>
            <a:xfrm>
              <a:off x="2046143" y="3798917"/>
              <a:ext cx="2743200" cy="1241365"/>
            </a:xfrm>
            <a:prstGeom prst="rect">
              <a:avLst/>
            </a:prstGeom>
            <a:noFill/>
          </p:spPr>
          <p:txBody>
            <a:bodyPr wrap="square" rtlCol="0">
              <a:spAutoFit/>
            </a:bodyPr>
            <a:lstStyle/>
            <a:p>
              <a:r>
                <a:rPr lang="en-US" dirty="0" smtClean="0"/>
                <a:t>Estimated</a:t>
              </a:r>
              <a:endParaRPr lang="en-US" dirty="0"/>
            </a:p>
            <a:p>
              <a:pPr>
                <a:lnSpc>
                  <a:spcPts val="4800"/>
                </a:lnSpc>
              </a:pPr>
              <a:r>
                <a:rPr lang="en-US" sz="4400" b="1" dirty="0" smtClean="0"/>
                <a:t>$465B</a:t>
              </a:r>
            </a:p>
            <a:p>
              <a:pPr>
                <a:lnSpc>
                  <a:spcPts val="2000"/>
                </a:lnSpc>
              </a:pPr>
              <a:r>
                <a:rPr lang="en-US" dirty="0" smtClean="0"/>
                <a:t>Annual Economic Impact</a:t>
              </a:r>
              <a:endParaRPr lang="en-US" dirty="0"/>
            </a:p>
          </p:txBody>
        </p:sp>
        <p:sp>
          <p:nvSpPr>
            <p:cNvPr id="46" name="TextBox 45"/>
            <p:cNvSpPr txBox="1"/>
            <p:nvPr/>
          </p:nvSpPr>
          <p:spPr>
            <a:xfrm>
              <a:off x="567560" y="3466123"/>
              <a:ext cx="1828800" cy="2092881"/>
            </a:xfrm>
            <a:prstGeom prst="rect">
              <a:avLst/>
            </a:prstGeom>
            <a:noFill/>
          </p:spPr>
          <p:txBody>
            <a:bodyPr wrap="square" rtlCol="0">
              <a:spAutoFit/>
            </a:bodyPr>
            <a:lstStyle/>
            <a:p>
              <a:pPr algn="ctr"/>
              <a:r>
                <a:rPr lang="en-US" sz="13000" dirty="0">
                  <a:solidFill>
                    <a:srgbClr val="7B308D"/>
                  </a:solidFill>
                  <a:latin typeface="Arial Black" panose="020B0A04020102020204" pitchFamily="34" charset="0"/>
                </a:rPr>
                <a:t>$</a:t>
              </a:r>
            </a:p>
          </p:txBody>
        </p:sp>
        <p:sp>
          <p:nvSpPr>
            <p:cNvPr id="49" name="Down Arrow 48"/>
            <p:cNvSpPr/>
            <p:nvPr/>
          </p:nvSpPr>
          <p:spPr>
            <a:xfrm>
              <a:off x="1308540" y="3657600"/>
              <a:ext cx="346840" cy="1764640"/>
            </a:xfrm>
            <a:prstGeom prst="downArrow">
              <a:avLst/>
            </a:prstGeom>
            <a:solidFill>
              <a:srgbClr val="7A3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21953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7160"/>
            <a:ext cx="8077200" cy="378565"/>
          </a:xfrm>
          <a:prstGeom prst="rect">
            <a:avLst/>
          </a:prstGeom>
          <a:noFill/>
        </p:spPr>
        <p:txBody>
          <a:bodyPr wrap="square" tIns="0" rtlCol="0">
            <a:spAutoFit/>
          </a:bodyPr>
          <a:lstStyle/>
          <a:p>
            <a:pPr>
              <a:lnSpc>
                <a:spcPct val="90000"/>
              </a:lnSpc>
              <a:tabLst>
                <a:tab pos="914400" algn="l"/>
              </a:tabLst>
            </a:pPr>
            <a:r>
              <a:rPr lang="en-US" sz="2400" spc="-50" dirty="0"/>
              <a:t>Comorbid Mental Medical Conditions</a:t>
            </a:r>
          </a:p>
        </p:txBody>
      </p:sp>
      <p:grpSp>
        <p:nvGrpSpPr>
          <p:cNvPr id="3" name="Group 2"/>
          <p:cNvGrpSpPr/>
          <p:nvPr/>
        </p:nvGrpSpPr>
        <p:grpSpPr>
          <a:xfrm>
            <a:off x="446539" y="887842"/>
            <a:ext cx="8331995" cy="5208158"/>
            <a:chOff x="1501318" y="1118268"/>
            <a:chExt cx="6432935" cy="4748647"/>
          </a:xfrm>
          <a:effectLst/>
        </p:grpSpPr>
        <p:pic>
          <p:nvPicPr>
            <p:cNvPr id="4" name="Picture 3"/>
            <p:cNvPicPr>
              <a:picLocks noChangeAspect="1"/>
            </p:cNvPicPr>
            <p:nvPr/>
          </p:nvPicPr>
          <p:blipFill>
            <a:blip r:embed="rId2"/>
            <a:stretch>
              <a:fillRect/>
            </a:stretch>
          </p:blipFill>
          <p:spPr>
            <a:xfrm>
              <a:off x="1501318" y="1118268"/>
              <a:ext cx="6432935" cy="4748647"/>
            </a:xfrm>
            <a:prstGeom prst="rect">
              <a:avLst/>
            </a:prstGeom>
            <a:noFill/>
            <a:ln>
              <a:noFill/>
            </a:ln>
          </p:spPr>
        </p:pic>
        <p:sp>
          <p:nvSpPr>
            <p:cNvPr id="5" name="Rectangle 4"/>
            <p:cNvSpPr/>
            <p:nvPr/>
          </p:nvSpPr>
          <p:spPr>
            <a:xfrm>
              <a:off x="4983359" y="5179816"/>
              <a:ext cx="2822594" cy="575959"/>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6" name="Rectangle 5"/>
          <p:cNvSpPr/>
          <p:nvPr/>
        </p:nvSpPr>
        <p:spPr>
          <a:xfrm>
            <a:off x="5029200" y="1603363"/>
            <a:ext cx="3810000" cy="4370743"/>
          </a:xfrm>
          <a:prstGeom prst="rect">
            <a:avLst/>
          </a:prstGeom>
          <a:solidFill>
            <a:srgbClr val="E1B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lnSpc>
                <a:spcPts val="2800"/>
              </a:lnSpc>
            </a:pPr>
            <a:r>
              <a:rPr lang="en-US" sz="2700" b="1" dirty="0" smtClean="0">
                <a:solidFill>
                  <a:schemeClr val="tx1"/>
                </a:solidFill>
              </a:rPr>
              <a:t>In any given year, there are approximately</a:t>
            </a:r>
            <a:r>
              <a:rPr lang="en-US" sz="2800" b="1" dirty="0" smtClean="0">
                <a:solidFill>
                  <a:schemeClr val="tx1"/>
                </a:solidFill>
              </a:rPr>
              <a:t> </a:t>
            </a:r>
          </a:p>
          <a:p>
            <a:pPr marL="115888">
              <a:lnSpc>
                <a:spcPts val="5000"/>
              </a:lnSpc>
            </a:pPr>
            <a:r>
              <a:rPr lang="en-US" sz="4800" b="1" dirty="0" smtClean="0">
                <a:solidFill>
                  <a:srgbClr val="7B308D"/>
                </a:solidFill>
              </a:rPr>
              <a:t>34 Million</a:t>
            </a:r>
          </a:p>
          <a:p>
            <a:pPr marL="115888">
              <a:lnSpc>
                <a:spcPts val="3000"/>
              </a:lnSpc>
            </a:pPr>
            <a:r>
              <a:rPr lang="en-US" sz="3600" b="1" dirty="0" smtClean="0">
                <a:solidFill>
                  <a:srgbClr val="7B308D"/>
                </a:solidFill>
              </a:rPr>
              <a:t>American adults</a:t>
            </a:r>
          </a:p>
          <a:p>
            <a:pPr marL="115888">
              <a:lnSpc>
                <a:spcPts val="3000"/>
              </a:lnSpc>
            </a:pPr>
            <a:r>
              <a:rPr lang="en-US" sz="2700" b="1" dirty="0" smtClean="0">
                <a:solidFill>
                  <a:srgbClr val="7B308D"/>
                </a:solidFill>
              </a:rPr>
              <a:t>with co-morbid mental and medical conditions. </a:t>
            </a:r>
          </a:p>
          <a:p>
            <a:pPr marL="115888"/>
            <a:r>
              <a:rPr lang="en-US" sz="2000" b="1" dirty="0" smtClean="0">
                <a:solidFill>
                  <a:schemeClr val="tx1"/>
                </a:solidFill>
              </a:rPr>
              <a:t>Coordinating Care </a:t>
            </a:r>
            <a:r>
              <a:rPr lang="en-US" sz="2000" b="1" dirty="0">
                <a:solidFill>
                  <a:schemeClr val="tx1"/>
                </a:solidFill>
              </a:rPr>
              <a:t>C</a:t>
            </a:r>
            <a:r>
              <a:rPr lang="en-US" sz="2000" b="1" dirty="0" smtClean="0">
                <a:solidFill>
                  <a:schemeClr val="tx1"/>
                </a:solidFill>
              </a:rPr>
              <a:t>an:</a:t>
            </a:r>
          </a:p>
          <a:p>
            <a:pPr marL="284163" indent="-168275">
              <a:buFont typeface="Arial" panose="020B0604020202020204" pitchFamily="34" charset="0"/>
              <a:buChar char="•"/>
            </a:pPr>
            <a:r>
              <a:rPr lang="en-US" sz="2000" b="1" dirty="0">
                <a:solidFill>
                  <a:schemeClr val="tx1"/>
                </a:solidFill>
              </a:rPr>
              <a:t>I</a:t>
            </a:r>
            <a:r>
              <a:rPr lang="en-US" sz="2000" b="1" dirty="0" smtClean="0">
                <a:solidFill>
                  <a:schemeClr val="tx1"/>
                </a:solidFill>
              </a:rPr>
              <a:t>mprove Clinical </a:t>
            </a:r>
            <a:r>
              <a:rPr lang="en-US" sz="2000" b="1" dirty="0">
                <a:solidFill>
                  <a:schemeClr val="tx1"/>
                </a:solidFill>
              </a:rPr>
              <a:t>O</a:t>
            </a:r>
            <a:r>
              <a:rPr lang="en-US" sz="2000" b="1" dirty="0" smtClean="0">
                <a:solidFill>
                  <a:schemeClr val="tx1"/>
                </a:solidFill>
              </a:rPr>
              <a:t>utcomes</a:t>
            </a:r>
          </a:p>
          <a:p>
            <a:pPr marL="284163" indent="-168275">
              <a:buFont typeface="Arial" panose="020B0604020202020204" pitchFamily="34" charset="0"/>
              <a:buChar char="•"/>
            </a:pPr>
            <a:r>
              <a:rPr lang="en-US" sz="2000" b="1" dirty="0">
                <a:solidFill>
                  <a:schemeClr val="tx1"/>
                </a:solidFill>
              </a:rPr>
              <a:t>I</a:t>
            </a:r>
            <a:r>
              <a:rPr lang="en-US" sz="2000" b="1" dirty="0" smtClean="0">
                <a:solidFill>
                  <a:schemeClr val="tx1"/>
                </a:solidFill>
              </a:rPr>
              <a:t>ncrease Quality of Care</a:t>
            </a:r>
          </a:p>
          <a:p>
            <a:pPr marL="284163" indent="-168275">
              <a:buFont typeface="Arial" panose="020B0604020202020204" pitchFamily="34" charset="0"/>
              <a:buChar char="•"/>
            </a:pPr>
            <a:r>
              <a:rPr lang="en-US" sz="2000" b="1" dirty="0" smtClean="0">
                <a:solidFill>
                  <a:schemeClr val="tx1"/>
                </a:solidFill>
              </a:rPr>
              <a:t>Reduce Costs</a:t>
            </a:r>
          </a:p>
          <a:p>
            <a:pPr marL="284163" indent="-168275">
              <a:buFont typeface="Arial" panose="020B0604020202020204" pitchFamily="34" charset="0"/>
              <a:buChar char="•"/>
            </a:pPr>
            <a:r>
              <a:rPr lang="en-US" sz="2000" b="1" dirty="0">
                <a:solidFill>
                  <a:schemeClr val="tx1"/>
                </a:solidFill>
              </a:rPr>
              <a:t>B</a:t>
            </a:r>
            <a:r>
              <a:rPr lang="en-US" sz="2000" b="1" dirty="0" smtClean="0">
                <a:solidFill>
                  <a:schemeClr val="tx1"/>
                </a:solidFill>
              </a:rPr>
              <a:t>oost Consumer </a:t>
            </a:r>
            <a:r>
              <a:rPr lang="en-US" sz="2000" b="1" dirty="0">
                <a:solidFill>
                  <a:schemeClr val="tx1"/>
                </a:solidFill>
              </a:rPr>
              <a:t>S</a:t>
            </a:r>
            <a:r>
              <a:rPr lang="en-US" sz="2000" b="1" dirty="0" smtClean="0">
                <a:solidFill>
                  <a:schemeClr val="tx1"/>
                </a:solidFill>
              </a:rPr>
              <a:t>atisfaction</a:t>
            </a:r>
            <a:endParaRPr lang="en-US" sz="2000" b="1" dirty="0">
              <a:solidFill>
                <a:schemeClr val="tx1"/>
              </a:solidFill>
            </a:endParaRPr>
          </a:p>
        </p:txBody>
      </p:sp>
    </p:spTree>
    <p:extLst>
      <p:ext uri="{BB962C8B-B14F-4D97-AF65-F5344CB8AC3E}">
        <p14:creationId xmlns:p14="http://schemas.microsoft.com/office/powerpoint/2010/main" val="7137458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43400" y="2124606"/>
            <a:ext cx="4495800" cy="384048"/>
          </a:xfrm>
          <a:prstGeom prst="rect">
            <a:avLst/>
          </a:prstGeom>
          <a:solidFill>
            <a:srgbClr val="BAD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8600" y="137160"/>
            <a:ext cx="8077200" cy="378565"/>
          </a:xfrm>
          <a:prstGeom prst="rect">
            <a:avLst/>
          </a:prstGeom>
          <a:noFill/>
        </p:spPr>
        <p:txBody>
          <a:bodyPr wrap="square" tIns="0" rtlCol="0">
            <a:spAutoFit/>
          </a:bodyPr>
          <a:lstStyle/>
          <a:p>
            <a:pPr>
              <a:lnSpc>
                <a:spcPct val="90000"/>
              </a:lnSpc>
              <a:tabLst>
                <a:tab pos="914400" algn="l"/>
              </a:tabLst>
            </a:pPr>
            <a:r>
              <a:rPr lang="en-US" sz="2400" spc="-50" dirty="0"/>
              <a:t>Economic Burden</a:t>
            </a:r>
          </a:p>
        </p:txBody>
      </p:sp>
      <p:sp>
        <p:nvSpPr>
          <p:cNvPr id="3" name="Text Placeholder 3"/>
          <p:cNvSpPr txBox="1">
            <a:spLocks/>
          </p:cNvSpPr>
          <p:nvPr/>
        </p:nvSpPr>
        <p:spPr>
          <a:xfrm>
            <a:off x="228600" y="990600"/>
            <a:ext cx="8610600" cy="799108"/>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2000" dirty="0">
                <a:solidFill>
                  <a:schemeClr val="tx1"/>
                </a:solidFill>
                <a:latin typeface="Calibri" panose="020F0502020204030204" pitchFamily="34" charset="0"/>
              </a:rPr>
              <a:t>The fact is most chronic illnesses are at least </a:t>
            </a:r>
            <a:r>
              <a:rPr lang="en-US" b="1" dirty="0">
                <a:solidFill>
                  <a:srgbClr val="7B308D"/>
                </a:solidFill>
                <a:latin typeface="Calibri" panose="020F0502020204030204" pitchFamily="34" charset="0"/>
              </a:rPr>
              <a:t>twice as expensive to treat</a:t>
            </a:r>
            <a:r>
              <a:rPr lang="en-US" b="1" dirty="0">
                <a:solidFill>
                  <a:schemeClr val="tx1"/>
                </a:solidFill>
                <a:latin typeface="Calibri" panose="020F0502020204030204" pitchFamily="34" charset="0"/>
              </a:rPr>
              <a:t> </a:t>
            </a:r>
            <a:r>
              <a:rPr lang="en-US" sz="2000" dirty="0">
                <a:solidFill>
                  <a:schemeClr val="tx1"/>
                </a:solidFill>
                <a:latin typeface="Calibri" panose="020F0502020204030204" pitchFamily="34" charset="0"/>
              </a:rPr>
              <a:t>with a missed, </a:t>
            </a:r>
            <a:r>
              <a:rPr lang="en-US" sz="2000" dirty="0" smtClean="0">
                <a:solidFill>
                  <a:schemeClr val="tx1"/>
                </a:solidFill>
                <a:latin typeface="Calibri" panose="020F0502020204030204" pitchFamily="34" charset="0"/>
              </a:rPr>
              <a:t>under-diagnosed </a:t>
            </a:r>
            <a:r>
              <a:rPr lang="en-US" sz="2000" dirty="0">
                <a:solidFill>
                  <a:schemeClr val="tx1"/>
                </a:solidFill>
                <a:latin typeface="Calibri" panose="020F0502020204030204" pitchFamily="34" charset="0"/>
              </a:rPr>
              <a:t>or untreated mental health comorbidity.</a:t>
            </a:r>
          </a:p>
        </p:txBody>
      </p:sp>
      <p:sp>
        <p:nvSpPr>
          <p:cNvPr id="4" name="Rectangle 3"/>
          <p:cNvSpPr>
            <a:spLocks noChangeArrowheads="1"/>
          </p:cNvSpPr>
          <p:nvPr/>
        </p:nvSpPr>
        <p:spPr bwMode="auto">
          <a:xfrm>
            <a:off x="4267198" y="2088930"/>
            <a:ext cx="4876802" cy="388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a:t>
            </a:r>
            <a:r>
              <a:rPr kumimoji="0" lang="en-US" sz="1400" b="1" i="0" u="none"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a:t>
            </a:r>
            <a:r>
              <a:rPr kumimoji="0" lang="en-US" sz="2000" b="1" i="0" u="none"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Annual </a:t>
            </a:r>
            <a:r>
              <a:rPr kumimoji="0" lang="en-US" sz="2000" b="1" i="0" u="none"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Medical Cost </a:t>
            </a:r>
            <a:r>
              <a:rPr kumimoji="0" lang="en-US" sz="1100" b="1" i="0" u="none"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(in thousands)</a:t>
            </a:r>
          </a:p>
          <a:p>
            <a:pPr marR="0" lvl="0" indent="0" algn="l" defTabSz="914400" rtl="0" eaLnBrk="0" fontAlgn="base" latinLnBrk="0" hangingPunct="0">
              <a:lnSpc>
                <a:spcPct val="100000"/>
              </a:lnSpc>
              <a:spcBef>
                <a:spcPct val="0"/>
              </a:spcBef>
              <a:spcAft>
                <a:spcPct val="0"/>
              </a:spcAft>
              <a:buClrTx/>
              <a:buSzTx/>
              <a:buFontTx/>
              <a:buNone/>
              <a:tabLst/>
            </a:pPr>
            <a:endParaRPr lang="en-US" sz="900" dirty="0">
              <a:solidFill>
                <a:schemeClr val="tx1">
                  <a:lumMod val="75000"/>
                  <a:lumOff val="25000"/>
                </a:schemeClr>
              </a:solidFill>
              <a:latin typeface="+mn-lt"/>
            </a:endParaRPr>
          </a:p>
          <a:p>
            <a:pPr marL="0" lvl="4" defTabSz="663575">
              <a:tabLst>
                <a:tab pos="2397125" algn="ctr"/>
                <a:tab pos="3825875" algn="ctr"/>
                <a:tab pos="4456113" algn="r"/>
              </a:tabLst>
            </a:pPr>
            <a:r>
              <a:rPr lang="en-US" sz="1400" b="1" dirty="0">
                <a:solidFill>
                  <a:schemeClr val="tx1">
                    <a:lumMod val="75000"/>
                    <a:lumOff val="25000"/>
                  </a:schemeClr>
                </a:solidFill>
                <a:latin typeface="+mn-lt"/>
                <a:ea typeface="Calibri" panose="020F0502020204030204" pitchFamily="34" charset="0"/>
                <a:cs typeface="Arial" panose="020B0604020202020204" pitchFamily="34" charset="0"/>
              </a:rPr>
              <a:t>	</a:t>
            </a:r>
            <a:r>
              <a:rPr kumimoji="0" lang="en-US" sz="1400" b="1" i="0"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With Treated	Without Treated</a:t>
            </a:r>
          </a:p>
          <a:p>
            <a:pPr marR="0" lvl="0" indent="0" algn="l" defTabSz="663575" rtl="0" eaLnBrk="0" fontAlgn="base" latinLnBrk="0" hangingPunct="0">
              <a:lnSpc>
                <a:spcPct val="100000"/>
              </a:lnSpc>
              <a:spcBef>
                <a:spcPct val="0"/>
              </a:spcBef>
              <a:spcAft>
                <a:spcPct val="0"/>
              </a:spcAft>
              <a:buClrTx/>
              <a:buSzTx/>
              <a:buFontTx/>
              <a:buNone/>
              <a:tabLst>
                <a:tab pos="2397125" algn="ctr"/>
                <a:tab pos="3825875" algn="ctr"/>
                <a:tab pos="4456113" algn="r"/>
              </a:tabLst>
            </a:pPr>
            <a:r>
              <a:rPr kumimoji="0" lang="en-US" sz="14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Disorder	Mental </a:t>
            </a:r>
            <a:r>
              <a:rPr kumimoji="0" lang="en-US" sz="14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Illness        </a:t>
            </a:r>
            <a:r>
              <a:rPr kumimoji="0" lang="en-US" sz="14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Mental Illness</a:t>
            </a:r>
            <a:r>
              <a:rPr kumimoji="0" lang="en-US" sz="12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a:t>
            </a:r>
            <a:endParaRPr kumimoji="0" lang="en-US" sz="1200" b="0"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endParaRPr>
          </a:p>
          <a:p>
            <a:pPr marR="0" lvl="0" indent="0" algn="l" defTabSz="914400" rtl="0" eaLnBrk="0" fontAlgn="base" latinLnBrk="0" hangingPunct="0">
              <a:lnSpc>
                <a:spcPts val="2200"/>
              </a:lnSpc>
              <a:spcBef>
                <a:spcPct val="0"/>
              </a:spcBef>
              <a:spcAft>
                <a:spcPct val="0"/>
              </a:spcAft>
              <a:buClrTx/>
              <a:buSzTx/>
              <a:buFontTx/>
              <a:buNone/>
              <a:tabLst>
                <a:tab pos="2627313" algn="r"/>
                <a:tab pos="4057650" algn="r"/>
                <a:tab pos="4456113" algn="r"/>
              </a:tabLst>
            </a:pP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Heart </a:t>
            </a: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Failure	</a:t>
            </a:r>
            <a:r>
              <a:rPr lang="en-US" sz="1600" b="1" u="sng" dirty="0" smtClean="0">
                <a:solidFill>
                  <a:schemeClr val="tx1">
                    <a:lumMod val="75000"/>
                    <a:lumOff val="25000"/>
                  </a:schemeClr>
                </a:solidFill>
                <a:latin typeface="+mn-lt"/>
                <a:ea typeface="Calibri" panose="020F0502020204030204" pitchFamily="34" charset="0"/>
                <a:cs typeface="Arial" panose="020B0604020202020204" pitchFamily="34" charset="0"/>
              </a:rPr>
              <a:t>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$2.56</a:t>
            </a:r>
            <a:r>
              <a:rPr lang="en-US" sz="1600" b="1" u="sng" dirty="0">
                <a:solidFill>
                  <a:schemeClr val="tx1">
                    <a:lumMod val="75000"/>
                    <a:lumOff val="25000"/>
                  </a:schemeClr>
                </a:solidFill>
                <a:latin typeface="+mn-lt"/>
                <a:ea typeface="Calibri" panose="020F0502020204030204" pitchFamily="34" charset="0"/>
                <a:cs typeface="Arial" panose="020B0604020202020204" pitchFamily="34" charset="0"/>
              </a:rPr>
              <a:t>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$6.74	</a:t>
            </a:r>
            <a:endPar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endParaRPr>
          </a:p>
          <a:p>
            <a:pPr marR="0" lvl="0" indent="0" algn="l" defTabSz="914400" rtl="0" eaLnBrk="0" fontAlgn="base" latinLnBrk="0" hangingPunct="0">
              <a:lnSpc>
                <a:spcPts val="2200"/>
              </a:lnSpc>
              <a:spcBef>
                <a:spcPct val="0"/>
              </a:spcBef>
              <a:spcAft>
                <a:spcPct val="0"/>
              </a:spcAft>
              <a:buClrTx/>
              <a:buSzTx/>
              <a:buFontTx/>
              <a:buNone/>
              <a:tabLst>
                <a:tab pos="2627313" algn="r"/>
                <a:tab pos="4057650" algn="r"/>
                <a:tab pos="4456113" algn="r"/>
              </a:tabLst>
            </a:pP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Allergic </a:t>
            </a: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Rhinitis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a:t>
            </a: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3.27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$8.46	</a:t>
            </a:r>
            <a:endPar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endParaRPr>
          </a:p>
          <a:p>
            <a:pPr marR="0" lvl="0" indent="0" algn="l" defTabSz="914400" rtl="0" eaLnBrk="0" fontAlgn="base" latinLnBrk="0" hangingPunct="0">
              <a:lnSpc>
                <a:spcPts val="2200"/>
              </a:lnSpc>
              <a:spcBef>
                <a:spcPct val="0"/>
              </a:spcBef>
              <a:spcAft>
                <a:spcPct val="0"/>
              </a:spcAft>
              <a:buClrTx/>
              <a:buSzTx/>
              <a:buFontTx/>
              <a:buNone/>
              <a:tabLst>
                <a:tab pos="2627313" algn="r"/>
                <a:tab pos="4057650" algn="r"/>
                <a:tab pos="4456113" algn="r"/>
              </a:tabLst>
            </a:pP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Asthma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a:t>
            </a: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3.73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$10.56	</a:t>
            </a:r>
            <a:endPar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endParaRPr>
          </a:p>
          <a:p>
            <a:pPr marR="0" lvl="0" indent="0" algn="l" defTabSz="914400" rtl="0" eaLnBrk="0" fontAlgn="base" latinLnBrk="0" hangingPunct="0">
              <a:lnSpc>
                <a:spcPts val="2200"/>
              </a:lnSpc>
              <a:spcBef>
                <a:spcPct val="0"/>
              </a:spcBef>
              <a:spcAft>
                <a:spcPct val="0"/>
              </a:spcAft>
              <a:buClrTx/>
              <a:buSzTx/>
              <a:buFontTx/>
              <a:buNone/>
              <a:tabLst>
                <a:tab pos="2627313" algn="r"/>
                <a:tab pos="4057650" algn="r"/>
                <a:tab pos="4456113" algn="r"/>
              </a:tabLst>
            </a:pP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Migraine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a:t>
            </a: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3.82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$15.47	</a:t>
            </a:r>
            <a:endPar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endParaRPr>
          </a:p>
          <a:p>
            <a:pPr marR="0" lvl="0" indent="0" algn="l" defTabSz="914400" rtl="0" eaLnBrk="0" fontAlgn="base" latinLnBrk="0" hangingPunct="0">
              <a:lnSpc>
                <a:spcPts val="2200"/>
              </a:lnSpc>
              <a:spcBef>
                <a:spcPct val="0"/>
              </a:spcBef>
              <a:spcAft>
                <a:spcPct val="0"/>
              </a:spcAft>
              <a:buClrTx/>
              <a:buSzTx/>
              <a:buFontTx/>
              <a:buNone/>
              <a:tabLst>
                <a:tab pos="2627313" algn="r"/>
                <a:tab pos="4057650" algn="r"/>
                <a:tab pos="4456113" algn="r"/>
              </a:tabLst>
            </a:pP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Back Pain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a:t>
            </a: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11.61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$33.25	</a:t>
            </a:r>
            <a:endPar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endParaRPr>
          </a:p>
          <a:p>
            <a:pPr marR="0" lvl="0" indent="0" algn="l" defTabSz="914400" rtl="0" eaLnBrk="0" fontAlgn="base" latinLnBrk="0" hangingPunct="0">
              <a:lnSpc>
                <a:spcPts val="2200"/>
              </a:lnSpc>
              <a:spcBef>
                <a:spcPct val="0"/>
              </a:spcBef>
              <a:spcAft>
                <a:spcPct val="0"/>
              </a:spcAft>
              <a:buClrTx/>
              <a:buSzTx/>
              <a:buFontTx/>
              <a:buNone/>
              <a:tabLst>
                <a:tab pos="2627313" algn="r"/>
                <a:tab pos="4057650" algn="r"/>
                <a:tab pos="4456113" algn="r"/>
              </a:tabLst>
            </a:pP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Diabetes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a:t>
            </a: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13.06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$27.28	</a:t>
            </a:r>
            <a:endPar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endParaRPr>
          </a:p>
          <a:p>
            <a:pPr marR="0" lvl="0" indent="0" algn="l" defTabSz="914400" rtl="0" eaLnBrk="0" fontAlgn="base" latinLnBrk="0" hangingPunct="0">
              <a:lnSpc>
                <a:spcPts val="2200"/>
              </a:lnSpc>
              <a:spcBef>
                <a:spcPct val="0"/>
              </a:spcBef>
              <a:spcAft>
                <a:spcPct val="0"/>
              </a:spcAft>
              <a:buClrTx/>
              <a:buSzTx/>
              <a:buFontTx/>
              <a:buNone/>
              <a:tabLst>
                <a:tab pos="2627313" algn="r"/>
                <a:tab pos="4057650" algn="r"/>
                <a:tab pos="4456113" algn="r"/>
              </a:tabLst>
            </a:pP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Hypertension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a:t>
            </a: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13.38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$27.06	</a:t>
            </a:r>
            <a:endPar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endParaRPr>
          </a:p>
          <a:p>
            <a:pPr marR="0" lvl="0" indent="0" algn="l" defTabSz="914400" rtl="0" eaLnBrk="0" fontAlgn="base" latinLnBrk="0" hangingPunct="0">
              <a:lnSpc>
                <a:spcPts val="2200"/>
              </a:lnSpc>
              <a:spcBef>
                <a:spcPct val="0"/>
              </a:spcBef>
              <a:spcAft>
                <a:spcPct val="0"/>
              </a:spcAft>
              <a:buClrTx/>
              <a:buSzTx/>
              <a:buFontTx/>
              <a:buNone/>
              <a:tabLst>
                <a:tab pos="2627313" algn="r"/>
                <a:tab pos="4057650" algn="r"/>
                <a:tab pos="4456113" algn="r"/>
              </a:tabLst>
            </a:pP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Ischemic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Heart</a:t>
            </a:r>
            <a:r>
              <a:rPr kumimoji="0" lang="en-US" sz="1600" b="1" i="0" u="sng" strike="noStrike" cap="none" normalizeH="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Disease</a:t>
            </a:r>
            <a:r>
              <a:rPr lang="en-US" sz="1600" b="1" u="sng" dirty="0">
                <a:solidFill>
                  <a:schemeClr val="tx1">
                    <a:lumMod val="75000"/>
                    <a:lumOff val="25000"/>
                  </a:schemeClr>
                </a:solidFill>
                <a:latin typeface="+mn-lt"/>
                <a:ea typeface="Calibri" panose="020F0502020204030204" pitchFamily="34" charset="0"/>
                <a:cs typeface="Arial" panose="020B0604020202020204" pitchFamily="34" charset="0"/>
              </a:rPr>
              <a:t>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$62.40</a:t>
            </a:r>
            <a:r>
              <a:rPr kumimoji="0" lang="en-US" sz="1600" b="1" i="0" u="sng"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a:t>
            </a:r>
            <a:r>
              <a:rPr kumimoji="0" lang="en-US" sz="16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$110.94</a:t>
            </a:r>
            <a:r>
              <a:rPr kumimoji="0" lang="en-US" sz="1400" b="1" i="0" u="sng"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a:t>
            </a:r>
            <a:endParaRPr kumimoji="0" lang="en-US" sz="900" b="1" i="1" u="none"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endParaRPr>
          </a:p>
          <a:p>
            <a:pPr marR="0" lvl="0" indent="0" algn="l" defTabSz="914400" rtl="0" eaLnBrk="0" fontAlgn="base" latinLnBrk="0" hangingPunct="0">
              <a:lnSpc>
                <a:spcPct val="100000"/>
              </a:lnSpc>
              <a:spcBef>
                <a:spcPts val="300"/>
              </a:spcBef>
              <a:spcAft>
                <a:spcPct val="0"/>
              </a:spcAft>
              <a:buClrTx/>
              <a:buSzTx/>
              <a:buFontTx/>
              <a:buNone/>
              <a:tabLst/>
            </a:pPr>
            <a:r>
              <a:rPr kumimoji="0" lang="en-US" sz="1100" b="0" i="1" u="none"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Costs </a:t>
            </a:r>
            <a:r>
              <a:rPr kumimoji="0" lang="en-US" sz="1100" b="0" i="1" u="none"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per patient, based on claims data for 229,776 patients, </a:t>
            </a:r>
            <a:r>
              <a:rPr kumimoji="0" lang="en-US" sz="1100" b="0" i="1" u="none"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a:r>
            <a:br>
              <a:rPr kumimoji="0" lang="en-US" sz="1100" b="0" i="1" u="none"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br>
            <a:r>
              <a:rPr kumimoji="0" lang="en-US" sz="1100" b="0" i="1" u="none" strike="noStrike" cap="none" normalizeH="0" baseline="0" dirty="0" smtClean="0">
                <a:ln>
                  <a:noFill/>
                </a:ln>
                <a:solidFill>
                  <a:schemeClr val="tx1">
                    <a:lumMod val="75000"/>
                    <a:lumOff val="25000"/>
                  </a:schemeClr>
                </a:solidFill>
                <a:effectLst/>
                <a:latin typeface="+mn-lt"/>
                <a:ea typeface="Calibri" panose="020F0502020204030204" pitchFamily="34" charset="0"/>
                <a:cs typeface="Arial" panose="020B0604020202020204" pitchFamily="34" charset="0"/>
              </a:rPr>
              <a:t>2004 </a:t>
            </a:r>
            <a:r>
              <a:rPr kumimoji="0" lang="en-US" sz="1100" b="0" i="1" u="none" strike="noStrike" cap="none" normalizeH="0" baseline="0" dirty="0">
                <a:ln>
                  <a:noFill/>
                </a:ln>
                <a:solidFill>
                  <a:schemeClr val="tx1">
                    <a:lumMod val="75000"/>
                    <a:lumOff val="25000"/>
                  </a:schemeClr>
                </a:solidFill>
                <a:effectLst/>
                <a:latin typeface="+mn-lt"/>
                <a:ea typeface="Calibri" panose="020F0502020204030204" pitchFamily="34" charset="0"/>
                <a:cs typeface="Arial" panose="020B0604020202020204" pitchFamily="34" charset="0"/>
              </a:rPr>
              <a:t>– 2006 Source - OCI 2008</a:t>
            </a:r>
            <a:endParaRPr kumimoji="0" lang="en-US" sz="1100" b="0" i="0" u="none" strike="noStrike" cap="none" normalizeH="0" baseline="0" dirty="0">
              <a:ln>
                <a:noFill/>
              </a:ln>
              <a:solidFill>
                <a:schemeClr val="tx1">
                  <a:lumMod val="75000"/>
                  <a:lumOff val="25000"/>
                </a:schemeClr>
              </a:solidFill>
              <a:effectLst/>
              <a:latin typeface="+mn-lt"/>
            </a:endParaRPr>
          </a:p>
          <a:p>
            <a:pPr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lumMod val="75000"/>
                  <a:lumOff val="25000"/>
                </a:schemeClr>
              </a:solidFill>
              <a:effectLst/>
              <a:latin typeface="Arial" panose="020B0604020202020204" pitchFamily="34" charset="0"/>
            </a:endParaRPr>
          </a:p>
        </p:txBody>
      </p:sp>
      <p:sp>
        <p:nvSpPr>
          <p:cNvPr id="8" name="Rectangle 7"/>
          <p:cNvSpPr/>
          <p:nvPr/>
        </p:nvSpPr>
        <p:spPr>
          <a:xfrm>
            <a:off x="299544" y="2131889"/>
            <a:ext cx="3662855" cy="382712"/>
          </a:xfrm>
          <a:prstGeom prst="rect">
            <a:avLst/>
          </a:prstGeom>
          <a:solidFill>
            <a:srgbClr val="C78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smtClean="0"/>
              <a:t>COMORBID DEPRESSION</a:t>
            </a:r>
            <a:endParaRPr lang="en-US" sz="2000" b="1" dirty="0"/>
          </a:p>
        </p:txBody>
      </p:sp>
      <p:sp>
        <p:nvSpPr>
          <p:cNvPr id="9" name="TextBox 8"/>
          <p:cNvSpPr txBox="1"/>
          <p:nvPr/>
        </p:nvSpPr>
        <p:spPr>
          <a:xfrm>
            <a:off x="223345" y="2514600"/>
            <a:ext cx="1909572" cy="1446550"/>
          </a:xfrm>
          <a:prstGeom prst="rect">
            <a:avLst/>
          </a:prstGeom>
          <a:noFill/>
        </p:spPr>
        <p:txBody>
          <a:bodyPr wrap="square" rtlCol="0">
            <a:spAutoFit/>
          </a:bodyPr>
          <a:lstStyle/>
          <a:p>
            <a:r>
              <a:rPr lang="en-US" b="1" dirty="0" smtClean="0">
                <a:solidFill>
                  <a:srgbClr val="7B308D"/>
                </a:solidFill>
              </a:rPr>
              <a:t>54% Increase </a:t>
            </a:r>
            <a:br>
              <a:rPr lang="en-US" b="1" dirty="0" smtClean="0">
                <a:solidFill>
                  <a:srgbClr val="7B308D"/>
                </a:solidFill>
              </a:rPr>
            </a:br>
            <a:r>
              <a:rPr lang="en-US" sz="1400" dirty="0" smtClean="0"/>
              <a:t>in monthly health care expenditures for those with chronic conditions and comorbid depression.</a:t>
            </a:r>
            <a:endParaRPr lang="en-US" sz="1400" dirty="0"/>
          </a:p>
        </p:txBody>
      </p:sp>
      <p:sp>
        <p:nvSpPr>
          <p:cNvPr id="10" name="Rectangle 9"/>
          <p:cNvSpPr/>
          <p:nvPr/>
        </p:nvSpPr>
        <p:spPr>
          <a:xfrm>
            <a:off x="299545" y="4283141"/>
            <a:ext cx="3666744" cy="384048"/>
          </a:xfrm>
          <a:prstGeom prst="rect">
            <a:avLst/>
          </a:prstGeom>
          <a:solidFill>
            <a:srgbClr val="C78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smtClean="0"/>
              <a:t>COMORBID ANXIETY</a:t>
            </a:r>
            <a:endParaRPr lang="en-US" sz="2000" b="1" dirty="0"/>
          </a:p>
        </p:txBody>
      </p:sp>
      <p:sp>
        <p:nvSpPr>
          <p:cNvPr id="11" name="TextBox 10"/>
          <p:cNvSpPr txBox="1"/>
          <p:nvPr/>
        </p:nvSpPr>
        <p:spPr>
          <a:xfrm>
            <a:off x="223345" y="4672453"/>
            <a:ext cx="1907626" cy="1231106"/>
          </a:xfrm>
          <a:prstGeom prst="rect">
            <a:avLst/>
          </a:prstGeom>
          <a:noFill/>
        </p:spPr>
        <p:txBody>
          <a:bodyPr wrap="square" rtlCol="0">
            <a:spAutoFit/>
          </a:bodyPr>
          <a:lstStyle/>
          <a:p>
            <a:r>
              <a:rPr lang="en-US" b="1" dirty="0" smtClean="0">
                <a:solidFill>
                  <a:srgbClr val="7B308D"/>
                </a:solidFill>
              </a:rPr>
              <a:t>67% Increase </a:t>
            </a:r>
            <a:r>
              <a:rPr lang="en-US" b="1" dirty="0" smtClean="0"/>
              <a:t/>
            </a:r>
            <a:br>
              <a:rPr lang="en-US" b="1" dirty="0" smtClean="0"/>
            </a:br>
            <a:r>
              <a:rPr lang="en-US" sz="1400" dirty="0" smtClean="0"/>
              <a:t>in monthly health care expenditures for those with chronic conditions and comorbid anxiety.</a:t>
            </a:r>
            <a:endParaRPr lang="en-US" sz="1400" dirty="0"/>
          </a:p>
        </p:txBody>
      </p:sp>
      <p:sp>
        <p:nvSpPr>
          <p:cNvPr id="12" name="Rectangle 11"/>
          <p:cNvSpPr/>
          <p:nvPr/>
        </p:nvSpPr>
        <p:spPr>
          <a:xfrm>
            <a:off x="2286000" y="2610371"/>
            <a:ext cx="990600" cy="532483"/>
          </a:xfrm>
          <a:prstGeom prst="rect">
            <a:avLst/>
          </a:prstGeom>
          <a:solidFill>
            <a:srgbClr val="B05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t>Without Depression</a:t>
            </a:r>
            <a:endParaRPr lang="en-US" sz="1100" b="1" dirty="0"/>
          </a:p>
        </p:txBody>
      </p:sp>
      <p:sp>
        <p:nvSpPr>
          <p:cNvPr id="13" name="Rectangle 12"/>
          <p:cNvSpPr/>
          <p:nvPr/>
        </p:nvSpPr>
        <p:spPr>
          <a:xfrm>
            <a:off x="2286000" y="3201317"/>
            <a:ext cx="1676400" cy="532483"/>
          </a:xfrm>
          <a:prstGeom prst="rect">
            <a:avLst/>
          </a:prstGeom>
          <a:solidFill>
            <a:srgbClr val="5C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t>With Depression</a:t>
            </a:r>
          </a:p>
        </p:txBody>
      </p:sp>
      <p:sp>
        <p:nvSpPr>
          <p:cNvPr id="14" name="Rectangle 13"/>
          <p:cNvSpPr/>
          <p:nvPr/>
        </p:nvSpPr>
        <p:spPr>
          <a:xfrm>
            <a:off x="2286000" y="4766440"/>
            <a:ext cx="914400" cy="532483"/>
          </a:xfrm>
          <a:prstGeom prst="rect">
            <a:avLst/>
          </a:prstGeom>
          <a:solidFill>
            <a:srgbClr val="B05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smtClean="0"/>
              <a:t>Without Anxiety</a:t>
            </a:r>
          </a:p>
        </p:txBody>
      </p:sp>
      <p:sp>
        <p:nvSpPr>
          <p:cNvPr id="15" name="Rectangle 14"/>
          <p:cNvSpPr/>
          <p:nvPr/>
        </p:nvSpPr>
        <p:spPr>
          <a:xfrm>
            <a:off x="2286000" y="5357386"/>
            <a:ext cx="1447800" cy="532483"/>
          </a:xfrm>
          <a:prstGeom prst="rect">
            <a:avLst/>
          </a:prstGeom>
          <a:solidFill>
            <a:srgbClr val="5C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t>With Anxiety</a:t>
            </a:r>
            <a:endParaRPr lang="en-US" sz="1100" b="1" dirty="0"/>
          </a:p>
        </p:txBody>
      </p:sp>
    </p:spTree>
    <p:extLst>
      <p:ext uri="{BB962C8B-B14F-4D97-AF65-F5344CB8AC3E}">
        <p14:creationId xmlns:p14="http://schemas.microsoft.com/office/powerpoint/2010/main" val="29671388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7160"/>
            <a:ext cx="8077200" cy="378565"/>
          </a:xfrm>
          <a:prstGeom prst="rect">
            <a:avLst/>
          </a:prstGeom>
          <a:noFill/>
        </p:spPr>
        <p:txBody>
          <a:bodyPr wrap="square" tIns="0" rtlCol="0">
            <a:spAutoFit/>
          </a:bodyPr>
          <a:lstStyle/>
          <a:p>
            <a:pPr>
              <a:lnSpc>
                <a:spcPct val="90000"/>
              </a:lnSpc>
              <a:tabLst>
                <a:tab pos="914400" algn="l"/>
              </a:tabLst>
            </a:pPr>
            <a:r>
              <a:rPr lang="en-US" sz="2400" spc="-50" dirty="0"/>
              <a:t>Total Burden - It Effects All of Us</a:t>
            </a:r>
          </a:p>
        </p:txBody>
      </p:sp>
      <p:sp>
        <p:nvSpPr>
          <p:cNvPr id="5" name="Rectangle 4"/>
          <p:cNvSpPr/>
          <p:nvPr/>
        </p:nvSpPr>
        <p:spPr>
          <a:xfrm>
            <a:off x="5382698" y="5582202"/>
            <a:ext cx="2218912" cy="285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830246" y="838200"/>
            <a:ext cx="7444921" cy="5257800"/>
            <a:chOff x="1595438" y="719475"/>
            <a:chExt cx="8991198" cy="5936302"/>
          </a:xfrm>
        </p:grpSpPr>
        <p:pic>
          <p:nvPicPr>
            <p:cNvPr id="8" name="Picture 7" descr="http://healthpopuli.com/wp-content/uploads/2015/09/image4.jpg">
              <a:hlinkClick r:id="rId2"/>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t="1074"/>
            <a:stretch/>
          </p:blipFill>
          <p:spPr bwMode="auto">
            <a:xfrm>
              <a:off x="1595438" y="719475"/>
              <a:ext cx="8991198" cy="593630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58100" y="6277707"/>
              <a:ext cx="2552302" cy="261610"/>
            </a:xfrm>
            <a:prstGeom prst="rect">
              <a:avLst/>
            </a:prstGeom>
            <a:solidFill>
              <a:srgbClr val="E01F30"/>
            </a:solidFill>
          </p:spPr>
          <p:txBody>
            <a:bodyPr wrap="none" rtlCol="0">
              <a:spAutoFit/>
            </a:bodyPr>
            <a:lstStyle/>
            <a:p>
              <a:r>
                <a:rPr lang="en-US" sz="1100" dirty="0">
                  <a:solidFill>
                    <a:schemeClr val="bg1"/>
                  </a:solidFill>
                  <a:latin typeface="Calibri Light" panose="020F0302020204030204" pitchFamily="34" charset="0"/>
                </a:rPr>
                <a:t>Source: 2015 Integrated Benefits Institute</a:t>
              </a:r>
            </a:p>
          </p:txBody>
        </p:sp>
      </p:grpSp>
    </p:spTree>
    <p:extLst>
      <p:ext uri="{BB962C8B-B14F-4D97-AF65-F5344CB8AC3E}">
        <p14:creationId xmlns:p14="http://schemas.microsoft.com/office/powerpoint/2010/main" val="38421828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7160"/>
            <a:ext cx="8077200" cy="378565"/>
          </a:xfrm>
          <a:prstGeom prst="rect">
            <a:avLst/>
          </a:prstGeom>
          <a:noFill/>
        </p:spPr>
        <p:txBody>
          <a:bodyPr wrap="square" tIns="0" rtlCol="0">
            <a:spAutoFit/>
          </a:bodyPr>
          <a:lstStyle/>
          <a:p>
            <a:pPr>
              <a:lnSpc>
                <a:spcPct val="90000"/>
              </a:lnSpc>
              <a:tabLst>
                <a:tab pos="914400" algn="l"/>
              </a:tabLst>
            </a:pPr>
            <a:r>
              <a:rPr lang="en-US" sz="2400" spc="-50" dirty="0"/>
              <a:t>Suicide Impact on Primary Care</a:t>
            </a:r>
          </a:p>
        </p:txBody>
      </p:sp>
      <p:pic>
        <p:nvPicPr>
          <p:cNvPr id="3" name="Picture 8" descr="http://media.mwcradio.com/cache/f6/6d/f66dccccf6f304f88bc20e2435621cc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69550">
            <a:off x="472463" y="4905938"/>
            <a:ext cx="1086225" cy="1086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1" y="2665780"/>
            <a:ext cx="8534400" cy="2939266"/>
          </a:xfrm>
          <a:prstGeom prst="rect">
            <a:avLst/>
          </a:prstGeom>
        </p:spPr>
        <p:txBody>
          <a:bodyPr wrap="square">
            <a:spAutoFit/>
          </a:bodyPr>
          <a:lstStyle/>
          <a:p>
            <a:pPr marL="169863" indent="-169863">
              <a:lnSpc>
                <a:spcPts val="2400"/>
              </a:lnSpc>
              <a:spcAft>
                <a:spcPts val="1000"/>
              </a:spcAft>
              <a:buFont typeface="Arial" panose="020B0604020202020204" pitchFamily="34" charset="0"/>
              <a:buChar char="•"/>
            </a:pPr>
            <a:r>
              <a:rPr lang="en-US" sz="2200" dirty="0">
                <a:latin typeface="Calibri" panose="020F0502020204030204" pitchFamily="34" charset="0"/>
              </a:rPr>
              <a:t>Up to 45% of individuals who die by suicide have visited their primary care physician within a month of their </a:t>
            </a:r>
            <a:r>
              <a:rPr lang="en-US" sz="2200" dirty="0" smtClean="0">
                <a:latin typeface="Calibri" panose="020F0502020204030204" pitchFamily="34" charset="0"/>
              </a:rPr>
              <a:t>death.</a:t>
            </a:r>
          </a:p>
          <a:p>
            <a:pPr marL="169863" indent="-169863">
              <a:lnSpc>
                <a:spcPts val="2400"/>
              </a:lnSpc>
              <a:spcAft>
                <a:spcPts val="1000"/>
              </a:spcAft>
              <a:buFont typeface="Arial" panose="020B0604020202020204" pitchFamily="34" charset="0"/>
              <a:buChar char="•"/>
            </a:pPr>
            <a:r>
              <a:rPr lang="en-US" sz="2200" dirty="0" smtClean="0">
                <a:latin typeface="Calibri" panose="020F0502020204030204" pitchFamily="34" charset="0"/>
              </a:rPr>
              <a:t>Up </a:t>
            </a:r>
            <a:r>
              <a:rPr lang="en-US" sz="2200" dirty="0">
                <a:latin typeface="Calibri" panose="020F0502020204030204" pitchFamily="34" charset="0"/>
              </a:rPr>
              <a:t>to 67% of those who attempt suicide receive medical attention </a:t>
            </a:r>
            <a:r>
              <a:rPr lang="en-US" sz="2200" dirty="0" smtClean="0">
                <a:latin typeface="Calibri" panose="020F0502020204030204" pitchFamily="34" charset="0"/>
              </a:rPr>
              <a:t/>
            </a:r>
            <a:br>
              <a:rPr lang="en-US" sz="2200" dirty="0" smtClean="0">
                <a:latin typeface="Calibri" panose="020F0502020204030204" pitchFamily="34" charset="0"/>
              </a:rPr>
            </a:br>
            <a:r>
              <a:rPr lang="en-US" sz="2200" dirty="0" smtClean="0">
                <a:latin typeface="Calibri" panose="020F0502020204030204" pitchFamily="34" charset="0"/>
              </a:rPr>
              <a:t>as </a:t>
            </a:r>
            <a:r>
              <a:rPr lang="en-US" sz="2200" dirty="0">
                <a:latin typeface="Calibri" panose="020F0502020204030204" pitchFamily="34" charset="0"/>
              </a:rPr>
              <a:t>a result of their attempt. </a:t>
            </a:r>
            <a:endParaRPr lang="en-US" sz="2200" dirty="0" smtClean="0">
              <a:latin typeface="Calibri" panose="020F0502020204030204" pitchFamily="34" charset="0"/>
            </a:endParaRPr>
          </a:p>
          <a:p>
            <a:pPr marL="169863" indent="-169863">
              <a:lnSpc>
                <a:spcPts val="2400"/>
              </a:lnSpc>
              <a:spcAft>
                <a:spcPts val="1000"/>
              </a:spcAft>
              <a:buFont typeface="Arial" panose="020B0604020202020204" pitchFamily="34" charset="0"/>
              <a:buChar char="•"/>
            </a:pPr>
            <a:r>
              <a:rPr lang="en-US" sz="2200" dirty="0" smtClean="0">
                <a:latin typeface="Calibri" panose="020F0502020204030204" pitchFamily="34" charset="0"/>
              </a:rPr>
              <a:t>Approximately 13 family practice patients attempt suicide annually; physicians are only aware of 1 – 2.</a:t>
            </a:r>
            <a:endParaRPr lang="en-US" sz="2200" dirty="0">
              <a:latin typeface="Calibri" panose="020F0502020204030204" pitchFamily="34" charset="0"/>
            </a:endParaRPr>
          </a:p>
          <a:p>
            <a:pPr marL="1319213">
              <a:lnSpc>
                <a:spcPts val="2400"/>
              </a:lnSpc>
              <a:spcAft>
                <a:spcPts val="1000"/>
              </a:spcAft>
              <a:tabLst>
                <a:tab pos="914400" algn="l"/>
              </a:tabLst>
            </a:pPr>
            <a:r>
              <a:rPr lang="en-US" sz="2200" dirty="0" smtClean="0">
                <a:latin typeface="Calibri" panose="020F0502020204030204" pitchFamily="34" charset="0"/>
              </a:rPr>
              <a:t>Primary </a:t>
            </a:r>
            <a:r>
              <a:rPr lang="en-US" sz="2200" dirty="0">
                <a:latin typeface="Calibri" panose="020F0502020204030204" pitchFamily="34" charset="0"/>
              </a:rPr>
              <a:t>care has </a:t>
            </a:r>
            <a:r>
              <a:rPr lang="en-US" sz="2200" u="sng" dirty="0">
                <a:latin typeface="Calibri" panose="020F0502020204030204" pitchFamily="34" charset="0"/>
              </a:rPr>
              <a:t>enormous</a:t>
            </a:r>
            <a:r>
              <a:rPr lang="en-US" sz="2200" dirty="0">
                <a:latin typeface="Calibri" panose="020F0502020204030204" pitchFamily="34" charset="0"/>
              </a:rPr>
              <a:t> potential to </a:t>
            </a:r>
            <a:r>
              <a:rPr lang="en-US" sz="2200" dirty="0" smtClean="0">
                <a:latin typeface="Calibri" panose="020F0502020204030204" pitchFamily="34" charset="0"/>
              </a:rPr>
              <a:t>help prevent </a:t>
            </a:r>
            <a:r>
              <a:rPr lang="en-US" sz="2200" dirty="0">
                <a:latin typeface="Calibri" panose="020F0502020204030204" pitchFamily="34" charset="0"/>
              </a:rPr>
              <a:t>suicides </a:t>
            </a:r>
            <a:r>
              <a:rPr lang="en-US" sz="2200" dirty="0" smtClean="0">
                <a:latin typeface="Calibri" panose="020F0502020204030204" pitchFamily="34" charset="0"/>
              </a:rPr>
              <a:t>and connect people </a:t>
            </a:r>
            <a:r>
              <a:rPr lang="en-US" sz="2200" dirty="0">
                <a:latin typeface="Calibri" panose="020F0502020204030204" pitchFamily="34" charset="0"/>
              </a:rPr>
              <a:t>to needed specialty </a:t>
            </a:r>
            <a:r>
              <a:rPr lang="en-US" sz="2200" dirty="0" smtClean="0">
                <a:latin typeface="Calibri" panose="020F0502020204030204" pitchFamily="34" charset="0"/>
              </a:rPr>
              <a:t>care.</a:t>
            </a:r>
          </a:p>
        </p:txBody>
      </p:sp>
      <p:sp>
        <p:nvSpPr>
          <p:cNvPr id="5" name="Rectangle 4"/>
          <p:cNvSpPr/>
          <p:nvPr/>
        </p:nvSpPr>
        <p:spPr>
          <a:xfrm>
            <a:off x="4876800" y="5943600"/>
            <a:ext cx="3990166" cy="276999"/>
          </a:xfrm>
          <a:prstGeom prst="rect">
            <a:avLst/>
          </a:prstGeom>
        </p:spPr>
        <p:txBody>
          <a:bodyPr wrap="square">
            <a:spAutoFit/>
          </a:bodyPr>
          <a:lstStyle/>
          <a:p>
            <a:r>
              <a:rPr lang="en-US" sz="1200" dirty="0">
                <a:solidFill>
                  <a:srgbClr val="0070C0"/>
                </a:solidFill>
                <a:latin typeface="Segoe UI" panose="020B0502040204020203" pitchFamily="34" charset="0"/>
              </a:rPr>
              <a:t>http://www.ncbi.nlm.nih.gov/pmc/articles/PMC419387/</a:t>
            </a:r>
            <a:endParaRPr lang="en-US" sz="1200" dirty="0">
              <a:solidFill>
                <a:srgbClr val="0070C0"/>
              </a:solidFill>
            </a:endParaRPr>
          </a:p>
        </p:txBody>
      </p:sp>
      <p:pic>
        <p:nvPicPr>
          <p:cNvPr id="6" name="Picture 5"/>
          <p:cNvPicPr>
            <a:picLocks/>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22374" b="24464"/>
          <a:stretch/>
        </p:blipFill>
        <p:spPr>
          <a:xfrm>
            <a:off x="0" y="609600"/>
            <a:ext cx="9144000" cy="1874520"/>
          </a:xfrm>
          <a:prstGeom prst="rect">
            <a:avLst/>
          </a:prstGeom>
        </p:spPr>
      </p:pic>
    </p:spTree>
    <p:extLst>
      <p:ext uri="{BB962C8B-B14F-4D97-AF65-F5344CB8AC3E}">
        <p14:creationId xmlns:p14="http://schemas.microsoft.com/office/powerpoint/2010/main" val="10861215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7160"/>
            <a:ext cx="8077200" cy="378565"/>
          </a:xfrm>
          <a:prstGeom prst="rect">
            <a:avLst/>
          </a:prstGeom>
          <a:noFill/>
        </p:spPr>
        <p:txBody>
          <a:bodyPr wrap="square" tIns="0" rtlCol="0">
            <a:spAutoFit/>
          </a:bodyPr>
          <a:lstStyle/>
          <a:p>
            <a:pPr>
              <a:lnSpc>
                <a:spcPct val="90000"/>
              </a:lnSpc>
              <a:tabLst>
                <a:tab pos="914400" algn="l"/>
              </a:tabLst>
            </a:pPr>
            <a:r>
              <a:rPr lang="en-US" sz="2400" spc="-50" dirty="0"/>
              <a:t>Diagnostic Accuracy</a:t>
            </a:r>
          </a:p>
        </p:txBody>
      </p:sp>
      <p:sp>
        <p:nvSpPr>
          <p:cNvPr id="3" name="Rectangle 6"/>
          <p:cNvSpPr>
            <a:spLocks noChangeArrowheads="1"/>
          </p:cNvSpPr>
          <p:nvPr/>
        </p:nvSpPr>
        <p:spPr bwMode="auto">
          <a:xfrm>
            <a:off x="228306" y="2594817"/>
            <a:ext cx="3581694" cy="28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defTabSz="914126">
              <a:lnSpc>
                <a:spcPts val="2400"/>
              </a:lnSpc>
              <a:spcAft>
                <a:spcPts val="600"/>
              </a:spcAft>
            </a:pPr>
            <a:r>
              <a:rPr lang="en-US" sz="2200" dirty="0">
                <a:latin typeface="Calibri" panose="020F0502020204030204" pitchFamily="34" charset="0"/>
                <a:ea typeface="Calibri" panose="020F0502020204030204" pitchFamily="34" charset="0"/>
                <a:cs typeface="Arial" panose="020B0604020202020204" pitchFamily="34" charset="0"/>
              </a:rPr>
              <a:t>Statistics from the National Institutes of </a:t>
            </a:r>
            <a:r>
              <a:rPr lang="en-US" sz="2200" dirty="0" smtClean="0">
                <a:latin typeface="Calibri" panose="020F0502020204030204" pitchFamily="34" charset="0"/>
                <a:ea typeface="Calibri" panose="020F0502020204030204" pitchFamily="34" charset="0"/>
                <a:cs typeface="Arial" panose="020B0604020202020204" pitchFamily="34" charset="0"/>
              </a:rPr>
              <a:t>Health show </a:t>
            </a:r>
            <a:endParaRPr lang="en-US" sz="2200" b="1" dirty="0">
              <a:solidFill>
                <a:srgbClr val="7B308D"/>
              </a:solidFill>
              <a:latin typeface="Calibri" panose="020F0502020204030204" pitchFamily="34" charset="0"/>
              <a:ea typeface="Calibri" panose="020F0502020204030204" pitchFamily="34" charset="0"/>
              <a:cs typeface="Arial" panose="020B0604020202020204" pitchFamily="34" charset="0"/>
            </a:endParaRPr>
          </a:p>
          <a:p>
            <a:pPr indent="0" defTabSz="914126">
              <a:lnSpc>
                <a:spcPts val="2600"/>
              </a:lnSpc>
              <a:spcAft>
                <a:spcPts val="600"/>
              </a:spcAft>
            </a:pPr>
            <a: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t>Two-thirds </a:t>
            </a:r>
            <a:r>
              <a:rPr lang="en-US" sz="2400" b="1" dirty="0">
                <a:solidFill>
                  <a:srgbClr val="7B308D"/>
                </a:solidFill>
                <a:latin typeface="Calibri" panose="020F0502020204030204" pitchFamily="34" charset="0"/>
                <a:ea typeface="Calibri" panose="020F0502020204030204" pitchFamily="34" charset="0"/>
                <a:cs typeface="Arial" panose="020B0604020202020204" pitchFamily="34" charset="0"/>
              </a:rPr>
              <a:t>of all mental health </a:t>
            </a:r>
            <a: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t>diagnoses and </a:t>
            </a:r>
            <a:r>
              <a:rPr lang="en-US" sz="2400" b="1" dirty="0">
                <a:solidFill>
                  <a:srgbClr val="7B308D"/>
                </a:solidFill>
                <a:latin typeface="Calibri" panose="020F0502020204030204" pitchFamily="34" charset="0"/>
                <a:ea typeface="Calibri" panose="020F0502020204030204" pitchFamily="34" charset="0"/>
                <a:cs typeface="Arial" panose="020B0604020202020204" pitchFamily="34" charset="0"/>
              </a:rPr>
              <a:t>treatments </a:t>
            </a:r>
            <a: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t>come </a:t>
            </a:r>
            <a:r>
              <a:rPr lang="en-US" sz="2400" b="1" dirty="0">
                <a:solidFill>
                  <a:srgbClr val="7B308D"/>
                </a:solidFill>
                <a:latin typeface="Calibri" panose="020F0502020204030204" pitchFamily="34" charset="0"/>
                <a:ea typeface="Calibri" panose="020F0502020204030204" pitchFamily="34" charset="0"/>
                <a:cs typeface="Arial" panose="020B0604020202020204" pitchFamily="34" charset="0"/>
              </a:rPr>
              <a:t>from </a:t>
            </a:r>
            <a: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t/>
            </a:r>
            <a:b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br>
            <a: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t>the </a:t>
            </a:r>
            <a:r>
              <a:rPr lang="en-US" sz="2400" b="1" dirty="0">
                <a:solidFill>
                  <a:srgbClr val="7B308D"/>
                </a:solidFill>
                <a:latin typeface="Calibri" panose="020F0502020204030204" pitchFamily="34" charset="0"/>
                <a:ea typeface="Calibri" panose="020F0502020204030204" pitchFamily="34" charset="0"/>
                <a:cs typeface="Arial" panose="020B0604020202020204" pitchFamily="34" charset="0"/>
              </a:rPr>
              <a:t>primary </a:t>
            </a:r>
            <a: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t>care doctor</a:t>
            </a:r>
            <a:b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br>
            <a: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t>and pediatric primary </a:t>
            </a:r>
            <a:b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br>
            <a: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t>care </a:t>
            </a:r>
            <a:r>
              <a:rPr lang="en-US" sz="2400" b="1" dirty="0">
                <a:solidFill>
                  <a:srgbClr val="7B308D"/>
                </a:solidFill>
                <a:latin typeface="Calibri" panose="020F0502020204030204" pitchFamily="34" charset="0"/>
                <a:ea typeface="Calibri" panose="020F0502020204030204" pitchFamily="34" charset="0"/>
                <a:cs typeface="Arial" panose="020B0604020202020204" pitchFamily="34" charset="0"/>
              </a:rPr>
              <a:t>doctors</a:t>
            </a:r>
            <a:r>
              <a:rPr lang="en-US" sz="2400" dirty="0">
                <a:latin typeface="Calibri" panose="020F0502020204030204" pitchFamily="34" charset="0"/>
                <a:ea typeface="Calibri" panose="020F0502020204030204" pitchFamily="34" charset="0"/>
                <a:cs typeface="Arial" panose="020B0604020202020204" pitchFamily="34" charset="0"/>
              </a:rPr>
              <a:t>. </a:t>
            </a:r>
          </a:p>
        </p:txBody>
      </p:sp>
      <p:sp>
        <p:nvSpPr>
          <p:cNvPr id="6" name="Rectangle 6"/>
          <p:cNvSpPr>
            <a:spLocks noChangeArrowheads="1"/>
          </p:cNvSpPr>
          <p:nvPr/>
        </p:nvSpPr>
        <p:spPr bwMode="auto">
          <a:xfrm>
            <a:off x="4191000" y="2594817"/>
            <a:ext cx="4800600" cy="296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defTabSz="914126">
              <a:lnSpc>
                <a:spcPts val="2400"/>
              </a:lnSpc>
              <a:spcAft>
                <a:spcPts val="600"/>
              </a:spcAft>
              <a:tabLst>
                <a:tab pos="4519613" algn="l"/>
              </a:tabLst>
            </a:pPr>
            <a:r>
              <a:rPr lang="en-US" sz="2200" dirty="0">
                <a:latin typeface="Calibri" panose="020F0502020204030204" pitchFamily="34" charset="0"/>
                <a:ea typeface="Calibri" panose="020F0502020204030204" pitchFamily="34" charset="0"/>
                <a:cs typeface="Arial" panose="020B0604020202020204" pitchFamily="34" charset="0"/>
              </a:rPr>
              <a:t>Yet, the study shows, they struggle </a:t>
            </a:r>
            <a:r>
              <a:rPr lang="en-US" sz="2200" dirty="0" smtClean="0">
                <a:latin typeface="Calibri" panose="020F0502020204030204" pitchFamily="34" charset="0"/>
                <a:ea typeface="Calibri" panose="020F0502020204030204" pitchFamily="34" charset="0"/>
                <a:cs typeface="Arial" panose="020B0604020202020204" pitchFamily="34" charset="0"/>
              </a:rPr>
              <a:t/>
            </a:r>
            <a:br>
              <a:rPr lang="en-US" sz="2200" dirty="0" smtClean="0">
                <a:latin typeface="Calibri" panose="020F0502020204030204" pitchFamily="34" charset="0"/>
                <a:ea typeface="Calibri" panose="020F0502020204030204" pitchFamily="34" charset="0"/>
                <a:cs typeface="Arial" panose="020B0604020202020204" pitchFamily="34" charset="0"/>
              </a:rPr>
            </a:br>
            <a:r>
              <a:rPr lang="en-US" sz="2200" dirty="0" smtClean="0">
                <a:latin typeface="Calibri" panose="020F0502020204030204" pitchFamily="34" charset="0"/>
                <a:ea typeface="Calibri" panose="020F0502020204030204" pitchFamily="34" charset="0"/>
                <a:cs typeface="Arial" panose="020B0604020202020204" pitchFamily="34" charset="0"/>
              </a:rPr>
              <a:t>to </a:t>
            </a:r>
            <a:r>
              <a:rPr lang="en-US" sz="2200" dirty="0">
                <a:latin typeface="Calibri" panose="020F0502020204030204" pitchFamily="34" charset="0"/>
                <a:ea typeface="Calibri" panose="020F0502020204030204" pitchFamily="34" charset="0"/>
                <a:cs typeface="Arial" panose="020B0604020202020204" pitchFamily="34" charset="0"/>
              </a:rPr>
              <a:t>get it right with misdiagnosis rates reaching: </a:t>
            </a:r>
            <a:endParaRPr lang="en-US" sz="2200" dirty="0" smtClean="0">
              <a:latin typeface="Calibri" panose="020F0502020204030204" pitchFamily="34" charset="0"/>
              <a:ea typeface="Calibri" panose="020F0502020204030204" pitchFamily="34" charset="0"/>
              <a:cs typeface="Arial" panose="020B0604020202020204" pitchFamily="34" charset="0"/>
            </a:endParaRPr>
          </a:p>
          <a:p>
            <a:pPr indent="0" defTabSz="914126">
              <a:lnSpc>
                <a:spcPts val="2800"/>
              </a:lnSpc>
              <a:tabLst>
                <a:tab pos="4519613" algn="l"/>
              </a:tabLst>
            </a:pPr>
            <a: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t>97.8</a:t>
            </a:r>
            <a:r>
              <a:rPr lang="en-US" sz="2400" b="1" dirty="0">
                <a:solidFill>
                  <a:srgbClr val="7B308D"/>
                </a:solidFill>
                <a:latin typeface="Calibri" panose="020F0502020204030204" pitchFamily="34" charset="0"/>
                <a:ea typeface="Calibri" panose="020F0502020204030204" pitchFamily="34" charset="0"/>
                <a:cs typeface="Arial" panose="020B0604020202020204" pitchFamily="34" charset="0"/>
              </a:rPr>
              <a:t>%</a:t>
            </a:r>
            <a:r>
              <a:rPr lang="en-US" sz="2400" dirty="0">
                <a:solidFill>
                  <a:srgbClr val="7B308D"/>
                </a:solidFill>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Social Anxiety </a:t>
            </a:r>
            <a:r>
              <a:rPr lang="en-US" sz="2400" dirty="0" smtClean="0">
                <a:latin typeface="Calibri" panose="020F0502020204030204" pitchFamily="34" charset="0"/>
                <a:ea typeface="Calibri" panose="020F0502020204030204" pitchFamily="34" charset="0"/>
                <a:cs typeface="Arial" panose="020B0604020202020204" pitchFamily="34" charset="0"/>
              </a:rPr>
              <a:t>Disorder</a:t>
            </a:r>
            <a:endParaRPr lang="en-US" sz="2400" dirty="0">
              <a:latin typeface="Calibri" panose="020F0502020204030204" pitchFamily="34" charset="0"/>
              <a:ea typeface="Calibri" panose="020F0502020204030204" pitchFamily="34" charset="0"/>
              <a:cs typeface="Arial" panose="020B0604020202020204" pitchFamily="34" charset="0"/>
            </a:endParaRPr>
          </a:p>
          <a:p>
            <a:pPr indent="0" defTabSz="914126">
              <a:lnSpc>
                <a:spcPts val="2800"/>
              </a:lnSpc>
              <a:tabLst>
                <a:tab pos="4519613" algn="l"/>
              </a:tabLst>
            </a:pPr>
            <a: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t>92.7</a:t>
            </a:r>
            <a:r>
              <a:rPr lang="en-US" sz="2400" b="1" dirty="0">
                <a:solidFill>
                  <a:srgbClr val="7B308D"/>
                </a:solidFill>
                <a:latin typeface="Calibri" panose="020F0502020204030204" pitchFamily="34" charset="0"/>
                <a:ea typeface="Calibri" panose="020F0502020204030204" pitchFamily="34" charset="0"/>
                <a:cs typeface="Arial" panose="020B0604020202020204" pitchFamily="34" charset="0"/>
              </a:rPr>
              <a:t>%</a:t>
            </a:r>
            <a:r>
              <a:rPr lang="en-US" sz="2400" dirty="0">
                <a:latin typeface="Calibri" panose="020F0502020204030204" pitchFamily="34" charset="0"/>
                <a:ea typeface="Calibri" panose="020F0502020204030204" pitchFamily="34" charset="0"/>
                <a:cs typeface="Arial" panose="020B0604020202020204" pitchFamily="34" charset="0"/>
              </a:rPr>
              <a:t> B</a:t>
            </a:r>
            <a:r>
              <a:rPr lang="en-US" sz="2400" dirty="0" smtClean="0">
                <a:latin typeface="Calibri" panose="020F0502020204030204" pitchFamily="34" charset="0"/>
                <a:ea typeface="Calibri" panose="020F0502020204030204" pitchFamily="34" charset="0"/>
                <a:cs typeface="Arial" panose="020B0604020202020204" pitchFamily="34" charset="0"/>
              </a:rPr>
              <a:t>ipolar Disorder</a:t>
            </a:r>
          </a:p>
          <a:p>
            <a:pPr indent="0" defTabSz="914126">
              <a:lnSpc>
                <a:spcPts val="2800"/>
              </a:lnSpc>
              <a:tabLst>
                <a:tab pos="4519613" algn="l"/>
              </a:tabLst>
            </a:pPr>
            <a: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t>85.8</a:t>
            </a:r>
            <a:r>
              <a:rPr lang="en-US" sz="2400" b="1" dirty="0">
                <a:solidFill>
                  <a:srgbClr val="7B308D"/>
                </a:solidFill>
                <a:latin typeface="Calibri" panose="020F0502020204030204" pitchFamily="34" charset="0"/>
                <a:ea typeface="Calibri" panose="020F0502020204030204" pitchFamily="34" charset="0"/>
                <a:cs typeface="Arial" panose="020B0604020202020204" pitchFamily="34" charset="0"/>
              </a:rPr>
              <a:t>%</a:t>
            </a:r>
            <a:r>
              <a:rPr lang="en-US" sz="2400" dirty="0">
                <a:solidFill>
                  <a:srgbClr val="7B308D"/>
                </a:solidFill>
                <a:latin typeface="Calibri" panose="020F0502020204030204" pitchFamily="34" charset="0"/>
                <a:ea typeface="Calibri" panose="020F0502020204030204" pitchFamily="34" charset="0"/>
                <a:cs typeface="Arial" panose="020B0604020202020204" pitchFamily="34" charset="0"/>
              </a:rPr>
              <a:t> </a:t>
            </a:r>
            <a:r>
              <a:rPr lang="en-US" sz="2400" dirty="0" smtClean="0">
                <a:latin typeface="Calibri" panose="020F0502020204030204" pitchFamily="34" charset="0"/>
                <a:ea typeface="Calibri" panose="020F0502020204030204" pitchFamily="34" charset="0"/>
                <a:cs typeface="Arial" panose="020B0604020202020204" pitchFamily="34" charset="0"/>
              </a:rPr>
              <a:t>Panic Disorder</a:t>
            </a:r>
          </a:p>
          <a:p>
            <a:pPr indent="0" defTabSz="914126">
              <a:lnSpc>
                <a:spcPts val="2800"/>
              </a:lnSpc>
              <a:tabLst>
                <a:tab pos="4519613" algn="l"/>
              </a:tabLst>
            </a:pPr>
            <a: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t>65.9</a:t>
            </a:r>
            <a:r>
              <a:rPr lang="en-US" sz="2400" b="1" dirty="0">
                <a:solidFill>
                  <a:srgbClr val="7B308D"/>
                </a:solidFill>
                <a:latin typeface="Calibri" panose="020F0502020204030204" pitchFamily="34" charset="0"/>
                <a:ea typeface="Calibri" panose="020F0502020204030204" pitchFamily="34" charset="0"/>
                <a:cs typeface="Arial" panose="020B0604020202020204" pitchFamily="34" charset="0"/>
              </a:rPr>
              <a:t>%</a:t>
            </a:r>
            <a:r>
              <a:rPr lang="en-US" sz="2400" dirty="0">
                <a:latin typeface="Calibri" panose="020F0502020204030204" pitchFamily="34" charset="0"/>
                <a:ea typeface="Calibri" panose="020F0502020204030204" pitchFamily="34" charset="0"/>
                <a:cs typeface="Arial" panose="020B0604020202020204" pitchFamily="34" charset="0"/>
              </a:rPr>
              <a:t> Major Depressive </a:t>
            </a:r>
            <a:r>
              <a:rPr lang="en-US" sz="2400" dirty="0" smtClean="0">
                <a:latin typeface="Calibri" panose="020F0502020204030204" pitchFamily="34" charset="0"/>
                <a:ea typeface="Calibri" panose="020F0502020204030204" pitchFamily="34" charset="0"/>
                <a:cs typeface="Arial" panose="020B0604020202020204" pitchFamily="34" charset="0"/>
              </a:rPr>
              <a:t>Disorder</a:t>
            </a:r>
            <a:endParaRPr lang="en-US" sz="2400" dirty="0">
              <a:latin typeface="Calibri" panose="020F0502020204030204" pitchFamily="34" charset="0"/>
              <a:ea typeface="Calibri" panose="020F0502020204030204" pitchFamily="34" charset="0"/>
              <a:cs typeface="Arial" panose="020B0604020202020204" pitchFamily="34" charset="0"/>
            </a:endParaRPr>
          </a:p>
          <a:p>
            <a:pPr indent="0" defTabSz="914126">
              <a:lnSpc>
                <a:spcPts val="2800"/>
              </a:lnSpc>
              <a:tabLst>
                <a:tab pos="4519613" algn="l"/>
              </a:tabLst>
            </a:pPr>
            <a:r>
              <a:rPr lang="en-US" sz="2400" b="1" dirty="0" smtClean="0">
                <a:solidFill>
                  <a:srgbClr val="7B308D"/>
                </a:solidFill>
                <a:latin typeface="Calibri" panose="020F0502020204030204" pitchFamily="34" charset="0"/>
                <a:ea typeface="Calibri" panose="020F0502020204030204" pitchFamily="34" charset="0"/>
                <a:cs typeface="Arial" panose="020B0604020202020204" pitchFamily="34" charset="0"/>
              </a:rPr>
              <a:t>71.0</a:t>
            </a:r>
            <a:r>
              <a:rPr lang="en-US" sz="2400" b="1" dirty="0">
                <a:solidFill>
                  <a:srgbClr val="7B308D"/>
                </a:solidFill>
                <a:latin typeface="Calibri" panose="020F0502020204030204" pitchFamily="34" charset="0"/>
                <a:ea typeface="Calibri" panose="020F0502020204030204" pitchFamily="34" charset="0"/>
                <a:cs typeface="Arial" panose="020B0604020202020204" pitchFamily="34" charset="0"/>
              </a:rPr>
              <a:t>%</a:t>
            </a:r>
            <a:r>
              <a:rPr lang="en-US" sz="2400" dirty="0">
                <a:solidFill>
                  <a:srgbClr val="7B308D"/>
                </a:solidFill>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G</a:t>
            </a:r>
            <a:r>
              <a:rPr lang="en-US" sz="2400" dirty="0" smtClean="0">
                <a:latin typeface="Calibri" panose="020F0502020204030204" pitchFamily="34" charset="0"/>
                <a:ea typeface="Calibri" panose="020F0502020204030204" pitchFamily="34" charset="0"/>
                <a:cs typeface="Arial" panose="020B0604020202020204" pitchFamily="34" charset="0"/>
              </a:rPr>
              <a:t>eneralized </a:t>
            </a:r>
            <a:r>
              <a:rPr lang="en-US" sz="2400" dirty="0">
                <a:latin typeface="Calibri" panose="020F0502020204030204" pitchFamily="34" charset="0"/>
                <a:ea typeface="Calibri" panose="020F0502020204030204" pitchFamily="34" charset="0"/>
                <a:cs typeface="Arial" panose="020B0604020202020204" pitchFamily="34" charset="0"/>
              </a:rPr>
              <a:t>A</a:t>
            </a:r>
            <a:r>
              <a:rPr lang="en-US" sz="2400" dirty="0" smtClean="0">
                <a:latin typeface="Calibri" panose="020F0502020204030204" pitchFamily="34" charset="0"/>
                <a:ea typeface="Calibri" panose="020F0502020204030204" pitchFamily="34" charset="0"/>
                <a:cs typeface="Arial" panose="020B0604020202020204" pitchFamily="34" charset="0"/>
              </a:rPr>
              <a:t>nxiety Disorder</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1282" b="26168"/>
          <a:stretch/>
        </p:blipFill>
        <p:spPr>
          <a:xfrm>
            <a:off x="0" y="609600"/>
            <a:ext cx="9144000" cy="1870842"/>
          </a:xfrm>
          <a:prstGeom prst="rect">
            <a:avLst/>
          </a:prstGeom>
        </p:spPr>
      </p:pic>
      <p:sp>
        <p:nvSpPr>
          <p:cNvPr id="7" name="Rectangle 6"/>
          <p:cNvSpPr/>
          <p:nvPr/>
        </p:nvSpPr>
        <p:spPr>
          <a:xfrm>
            <a:off x="0" y="5632562"/>
            <a:ext cx="9144000" cy="457200"/>
          </a:xfrm>
          <a:prstGeom prst="rect">
            <a:avLst/>
          </a:prstGeom>
          <a:solidFill>
            <a:srgbClr val="BAD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tabLst>
                <a:tab pos="1660525" algn="l"/>
              </a:tabLst>
            </a:pPr>
            <a:r>
              <a:rPr lang="en-US" sz="2400" i="1" dirty="0" smtClean="0">
                <a:solidFill>
                  <a:schemeClr val="tx1"/>
                </a:solidFill>
              </a:rPr>
              <a:t>	NIH published diagnosis rate for the M.I.N.I. is 89%.</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683" t="18361" r="20055" b="32720"/>
          <a:stretch/>
        </p:blipFill>
        <p:spPr>
          <a:xfrm>
            <a:off x="1004044" y="5542722"/>
            <a:ext cx="636489" cy="63687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444335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81000" y="32883"/>
            <a:ext cx="8493120" cy="380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b="1" dirty="0">
                <a:latin typeface="+mn-lt"/>
              </a:rPr>
              <a:t>Psychosocial </a:t>
            </a:r>
            <a:r>
              <a:rPr lang="en-GB" altLang="en-US" b="1" dirty="0" smtClean="0">
                <a:latin typeface="+mn-lt"/>
              </a:rPr>
              <a:t>Parameters</a:t>
            </a:r>
            <a:r>
              <a:rPr lang="en-GB" altLang="en-US" b="1" dirty="0">
                <a:latin typeface="+mn-lt"/>
              </a:rPr>
              <a:t>: Spheres of influence</a:t>
            </a:r>
            <a:r>
              <a:rPr lang="en-GB" altLang="en-US" sz="1451" b="1" dirty="0">
                <a:latin typeface="Arial" charset="0"/>
              </a:rPr>
              <a: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479" y="774154"/>
            <a:ext cx="5308939" cy="52456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28600" y="6019800"/>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dirty="0">
                <a:latin typeface="Arial" charset="0"/>
              </a:rPr>
              <a:t>Daniel Cukor et al. JASN 2007;18:3042-3055</a:t>
            </a:r>
          </a:p>
        </p:txBody>
      </p:sp>
    </p:spTree>
    <p:extLst>
      <p:ext uri="{BB962C8B-B14F-4D97-AF65-F5344CB8AC3E}">
        <p14:creationId xmlns:p14="http://schemas.microsoft.com/office/powerpoint/2010/main" val="111677920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1221</Words>
  <Application>Microsoft Macintosh PowerPoint</Application>
  <PresentationFormat>On-screen Show (4:3)</PresentationFormat>
  <Paragraphs>166</Paragraphs>
  <Slides>21</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Office Theme</vt:lpstr>
      <vt:lpstr>Custom Design</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Danielson</dc:creator>
  <cp:lastModifiedBy>Amy Kozsuch</cp:lastModifiedBy>
  <cp:revision>61</cp:revision>
  <cp:lastPrinted>2016-06-22T14:11:38Z</cp:lastPrinted>
  <dcterms:created xsi:type="dcterms:W3CDTF">2016-06-15T14:32:13Z</dcterms:created>
  <dcterms:modified xsi:type="dcterms:W3CDTF">2016-07-22T12:26:43Z</dcterms:modified>
</cp:coreProperties>
</file>