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0"/>
  </p:notesMasterIdLst>
  <p:sldIdLst>
    <p:sldId id="256" r:id="rId3"/>
    <p:sldId id="258" r:id="rId4"/>
    <p:sldId id="259" r:id="rId5"/>
    <p:sldId id="260" r:id="rId6"/>
    <p:sldId id="283" r:id="rId7"/>
    <p:sldId id="263" r:id="rId8"/>
    <p:sldId id="264" r:id="rId9"/>
    <p:sldId id="265" r:id="rId10"/>
    <p:sldId id="266" r:id="rId11"/>
    <p:sldId id="280" r:id="rId12"/>
    <p:sldId id="274" r:id="rId13"/>
    <p:sldId id="275" r:id="rId14"/>
    <p:sldId id="276" r:id="rId15"/>
    <p:sldId id="281" r:id="rId16"/>
    <p:sldId id="284" r:id="rId17"/>
    <p:sldId id="282" r:id="rId18"/>
    <p:sldId id="279" r:id="rId19"/>
  </p:sldIdLst>
  <p:sldSz cx="9144000" cy="6858000" type="screen4x3"/>
  <p:notesSz cx="7077075" cy="93630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4D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59" autoAdjust="0"/>
    <p:restoredTop sz="86455" autoAdjust="0"/>
  </p:normalViewPr>
  <p:slideViewPr>
    <p:cSldViewPr>
      <p:cViewPr varScale="1">
        <p:scale>
          <a:sx n="69" d="100"/>
          <a:sy n="69" d="100"/>
        </p:scale>
        <p:origin x="-112" y="-480"/>
      </p:cViewPr>
      <p:guideLst>
        <p:guide orient="horz" pos="2160"/>
        <p:guide pos="2880"/>
      </p:guideLst>
    </p:cSldViewPr>
  </p:slideViewPr>
  <p:outlineViewPr>
    <p:cViewPr>
      <p:scale>
        <a:sx n="33" d="100"/>
        <a:sy n="33" d="100"/>
      </p:scale>
      <p:origin x="53"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13"/>
          </a:xfrm>
          <a:prstGeom prst="rect">
            <a:avLst/>
          </a:prstGeom>
        </p:spPr>
        <p:txBody>
          <a:bodyPr vert="horz" lIns="93936" tIns="46968" rIns="93936" bIns="46968"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4008438" y="0"/>
            <a:ext cx="3067050" cy="468313"/>
          </a:xfrm>
          <a:prstGeom prst="rect">
            <a:avLst/>
          </a:prstGeom>
        </p:spPr>
        <p:txBody>
          <a:bodyPr vert="horz" lIns="93936" tIns="46968" rIns="93936" bIns="46968" rtlCol="0"/>
          <a:lstStyle>
            <a:lvl1pPr algn="r" fontAlgn="auto">
              <a:spcBef>
                <a:spcPts val="0"/>
              </a:spcBef>
              <a:spcAft>
                <a:spcPts val="0"/>
              </a:spcAft>
              <a:defRPr sz="1200">
                <a:latin typeface="+mn-lt"/>
                <a:cs typeface="+mn-cs"/>
              </a:defRPr>
            </a:lvl1pPr>
          </a:lstStyle>
          <a:p>
            <a:pPr>
              <a:defRPr/>
            </a:pPr>
            <a:fld id="{02EA743C-8184-4951-AA79-8D39B2E41ED5}" type="datetimeFigureOut">
              <a:rPr lang="en-US"/>
              <a:pPr>
                <a:defRPr/>
              </a:pPr>
              <a:t>7/28/16</a:t>
            </a:fld>
            <a:endParaRPr lang="en-US" dirty="0"/>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pPr lvl="0"/>
            <a:endParaRPr lang="en-US" noProof="0" dirty="0"/>
          </a:p>
        </p:txBody>
      </p:sp>
      <p:sp>
        <p:nvSpPr>
          <p:cNvPr id="5" name="Notes Placeholder 4"/>
          <p:cNvSpPr>
            <a:spLocks noGrp="1"/>
          </p:cNvSpPr>
          <p:nvPr>
            <p:ph type="body" sz="quarter" idx="3"/>
          </p:nvPr>
        </p:nvSpPr>
        <p:spPr>
          <a:xfrm>
            <a:off x="708025" y="4448175"/>
            <a:ext cx="5661025" cy="4213225"/>
          </a:xfrm>
          <a:prstGeom prst="rect">
            <a:avLst/>
          </a:prstGeom>
        </p:spPr>
        <p:txBody>
          <a:bodyPr vert="horz" lIns="93936" tIns="46968" rIns="93936" bIns="4696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93175"/>
            <a:ext cx="3067050" cy="468313"/>
          </a:xfrm>
          <a:prstGeom prst="rect">
            <a:avLst/>
          </a:prstGeom>
        </p:spPr>
        <p:txBody>
          <a:bodyPr vert="horz" lIns="93936" tIns="46968" rIns="93936" bIns="46968"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4008438" y="8893175"/>
            <a:ext cx="3067050" cy="468313"/>
          </a:xfrm>
          <a:prstGeom prst="rect">
            <a:avLst/>
          </a:prstGeom>
        </p:spPr>
        <p:txBody>
          <a:bodyPr vert="horz" lIns="93936" tIns="46968" rIns="93936" bIns="46968" rtlCol="0" anchor="b"/>
          <a:lstStyle>
            <a:lvl1pPr algn="r" fontAlgn="auto">
              <a:spcBef>
                <a:spcPts val="0"/>
              </a:spcBef>
              <a:spcAft>
                <a:spcPts val="0"/>
              </a:spcAft>
              <a:defRPr sz="1200">
                <a:latin typeface="+mn-lt"/>
                <a:cs typeface="+mn-cs"/>
              </a:defRPr>
            </a:lvl1pPr>
          </a:lstStyle>
          <a:p>
            <a:pPr>
              <a:defRPr/>
            </a:pPr>
            <a:fld id="{3CEE9FF5-E6D2-41C0-B607-E40C07C27B07}" type="slidenum">
              <a:rPr lang="en-US"/>
              <a:pPr>
                <a:defRPr/>
              </a:pPr>
              <a:t>‹#›</a:t>
            </a:fld>
            <a:endParaRPr lang="en-US" dirty="0"/>
          </a:p>
        </p:txBody>
      </p:sp>
    </p:spTree>
    <p:extLst>
      <p:ext uri="{BB962C8B-B14F-4D97-AF65-F5344CB8AC3E}">
        <p14:creationId xmlns:p14="http://schemas.microsoft.com/office/powerpoint/2010/main" val="30768815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fontAlgn="base" hangingPunct="1">
              <a:spcBef>
                <a:spcPct val="0"/>
              </a:spcBef>
              <a:spcAft>
                <a:spcPct val="0"/>
              </a:spcAft>
            </a:pPr>
            <a:fld id="{85CA2DA2-A39B-4A52-815A-433625F151FB}" type="slidenum">
              <a:rPr lang="en-US" altLang="en-US" smtClean="0">
                <a:cs typeface="Arial" charset="0"/>
              </a:rPr>
              <a:pPr eaLnBrk="1" fontAlgn="base" hangingPunct="1">
                <a:spcBef>
                  <a:spcPct val="0"/>
                </a:spcBef>
                <a:spcAft>
                  <a:spcPct val="0"/>
                </a:spcAft>
              </a:pPr>
              <a:t>1</a:t>
            </a:fld>
            <a:endParaRPr lang="en-US" altLang="en-US" smtClean="0">
              <a:cs typeface="Arial" charset="0"/>
            </a:endParaRPr>
          </a:p>
        </p:txBody>
      </p:sp>
    </p:spTree>
    <p:extLst>
      <p:ext uri="{BB962C8B-B14F-4D97-AF65-F5344CB8AC3E}">
        <p14:creationId xmlns:p14="http://schemas.microsoft.com/office/powerpoint/2010/main" val="2881236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ctrTitle"/>
          </p:nvPr>
        </p:nvSpPr>
        <p:spPr>
          <a:xfrm>
            <a:off x="2701925" y="2130425"/>
            <a:ext cx="4800600" cy="1470025"/>
          </a:xfrm>
        </p:spPr>
        <p:txBody>
          <a:bodyPr/>
          <a:lstStyle>
            <a:lvl1pPr>
              <a:buClr>
                <a:srgbClr val="FFFFFF"/>
              </a:buClr>
              <a:defRPr/>
            </a:lvl1pPr>
          </a:lstStyle>
          <a:p>
            <a:r>
              <a:rPr lang="en-US" smtClean="0"/>
              <a:t>Click to edit Master title style</a:t>
            </a:r>
            <a:endParaRPr lang="en-US"/>
          </a:p>
        </p:txBody>
      </p:sp>
      <p:sp>
        <p:nvSpPr>
          <p:cNvPr id="59395" name="Rectangle 3"/>
          <p:cNvSpPr>
            <a:spLocks noGrp="1" noChangeArrowheads="1"/>
          </p:cNvSpPr>
          <p:nvPr>
            <p:ph type="subTitle" idx="1"/>
          </p:nvPr>
        </p:nvSpPr>
        <p:spPr>
          <a:xfrm>
            <a:off x="2701925" y="3886200"/>
            <a:ext cx="4114800" cy="1752600"/>
          </a:xfrm>
        </p:spPr>
        <p:txBody>
          <a:bodyPr/>
          <a:lstStyle>
            <a:lvl1pPr marL="0" indent="0">
              <a:buClr>
                <a:srgbClr val="FFFFFF"/>
              </a:buClr>
              <a:buFontTx/>
              <a:buNone/>
              <a:defRPr/>
            </a:lvl1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fld id="{CB2C24FF-0695-4511-BA4F-E7F9FCEF7A17}" type="datetimeFigureOut">
              <a:rPr lang="en-US"/>
              <a:pPr>
                <a:defRPr/>
              </a:pPr>
              <a:t>7/28/16</a:t>
            </a:fld>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3FC6A05C-2EA6-40CF-98A7-EF0E50F1DDC5}" type="slidenum">
              <a:rPr lang="en-US"/>
              <a:pPr>
                <a:defRPr/>
              </a:pPr>
              <a:t>‹#›</a:t>
            </a:fld>
            <a:endParaRPr lang="en-US" dirty="0"/>
          </a:p>
        </p:txBody>
      </p:sp>
    </p:spTree>
    <p:extLst>
      <p:ext uri="{BB962C8B-B14F-4D97-AF65-F5344CB8AC3E}">
        <p14:creationId xmlns:p14="http://schemas.microsoft.com/office/powerpoint/2010/main" val="1288099214"/>
      </p:ext>
    </p:extLst>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4DFD31F-43C2-4D57-81A9-C6DB58A0BBF0}" type="datetimeFigureOut">
              <a:rPr lang="en-US"/>
              <a:pPr>
                <a:defRPr/>
              </a:pPr>
              <a:t>7/28/16</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1A139D-DE34-4371-8F86-C650AFB2E980}" type="slidenum">
              <a:rPr lang="en-US"/>
              <a:pPr>
                <a:defRPr/>
              </a:pPr>
              <a:t>‹#›</a:t>
            </a:fld>
            <a:endParaRPr lang="en-US" dirty="0"/>
          </a:p>
        </p:txBody>
      </p:sp>
    </p:spTree>
    <p:extLst>
      <p:ext uri="{BB962C8B-B14F-4D97-AF65-F5344CB8AC3E}">
        <p14:creationId xmlns:p14="http://schemas.microsoft.com/office/powerpoint/2010/main" val="2196554453"/>
      </p:ext>
    </p:extLst>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26EBAA6E-754F-4995-8171-31B8B49AA799}" type="datetimeFigureOut">
              <a:rPr lang="en-US"/>
              <a:pPr>
                <a:defRPr/>
              </a:pPr>
              <a:t>7/28/16</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7D4C602-F83E-4F58-B336-AEC5BC39D77D}" type="slidenum">
              <a:rPr lang="en-US"/>
              <a:pPr>
                <a:defRPr/>
              </a:pPr>
              <a:t>‹#›</a:t>
            </a:fld>
            <a:endParaRPr lang="en-US" dirty="0"/>
          </a:p>
        </p:txBody>
      </p:sp>
    </p:spTree>
    <p:extLst>
      <p:ext uri="{BB962C8B-B14F-4D97-AF65-F5344CB8AC3E}">
        <p14:creationId xmlns:p14="http://schemas.microsoft.com/office/powerpoint/2010/main" val="1694908939"/>
      </p:ext>
    </p:extLst>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136525" y="136525"/>
            <a:ext cx="8866188" cy="6581775"/>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smtClean="0"/>
          </a:p>
        </p:txBody>
      </p:sp>
      <p:sp>
        <p:nvSpPr>
          <p:cNvPr id="66563" name="Rectangle 3"/>
          <p:cNvSpPr>
            <a:spLocks noGrp="1" noChangeArrowheads="1"/>
          </p:cNvSpPr>
          <p:nvPr>
            <p:ph type="ctrTitle"/>
          </p:nvPr>
        </p:nvSpPr>
        <p:spPr>
          <a:xfrm>
            <a:off x="455613" y="2130425"/>
            <a:ext cx="7313612" cy="1470025"/>
          </a:xfrm>
        </p:spPr>
        <p:txBody>
          <a:bodyPr/>
          <a:lstStyle>
            <a:lvl1pPr>
              <a:defRPr/>
            </a:lvl1pPr>
          </a:lstStyle>
          <a:p>
            <a:r>
              <a:rPr lang="en-US" smtClean="0"/>
              <a:t>Click to edit Master title style</a:t>
            </a:r>
            <a:endParaRPr lang="en-US"/>
          </a:p>
        </p:txBody>
      </p:sp>
      <p:sp>
        <p:nvSpPr>
          <p:cNvPr id="66564" name="Rectangle 4"/>
          <p:cNvSpPr>
            <a:spLocks noGrp="1" noChangeArrowheads="1"/>
          </p:cNvSpPr>
          <p:nvPr>
            <p:ph type="subTitle" idx="1"/>
          </p:nvPr>
        </p:nvSpPr>
        <p:spPr>
          <a:xfrm>
            <a:off x="455613" y="3886200"/>
            <a:ext cx="7313612" cy="1752600"/>
          </a:xfrm>
        </p:spPr>
        <p:txBody>
          <a:bodyPr/>
          <a:lstStyle>
            <a:lvl1pPr marL="0" indent="0">
              <a:buClr>
                <a:srgbClr val="FFFFFF"/>
              </a:buClr>
              <a:buFontTx/>
              <a:buNone/>
              <a:defRPr/>
            </a:lvl1pPr>
          </a:lstStyle>
          <a:p>
            <a:r>
              <a:rPr lang="en-US" smtClean="0"/>
              <a:t>Click to edit Master subtitle style</a:t>
            </a:r>
            <a:endParaRPr lang="en-US"/>
          </a:p>
        </p:txBody>
      </p:sp>
      <p:sp>
        <p:nvSpPr>
          <p:cNvPr id="5" name="Rectangle 5"/>
          <p:cNvSpPr>
            <a:spLocks noGrp="1" noChangeArrowheads="1"/>
          </p:cNvSpPr>
          <p:nvPr>
            <p:ph type="dt" sz="half" idx="10"/>
          </p:nvPr>
        </p:nvSpPr>
        <p:spPr/>
        <p:txBody>
          <a:bodyPr/>
          <a:lstStyle>
            <a:lvl1pPr>
              <a:defRPr/>
            </a:lvl1pPr>
          </a:lstStyle>
          <a:p>
            <a:pPr>
              <a:defRPr/>
            </a:pPr>
            <a:endParaRPr lang="en-US"/>
          </a:p>
        </p:txBody>
      </p:sp>
      <p:sp>
        <p:nvSpPr>
          <p:cNvPr id="6" name="Rectangle 6"/>
          <p:cNvSpPr>
            <a:spLocks noGrp="1" noChangeArrowheads="1"/>
          </p:cNvSpPr>
          <p:nvPr>
            <p:ph type="ftr" sz="quarter" idx="11"/>
          </p:nvPr>
        </p:nvSpPr>
        <p:spPr/>
        <p:txBody>
          <a:bodyPr/>
          <a:lstStyle>
            <a:lvl1pPr>
              <a:defRPr/>
            </a:lvl1pPr>
          </a:lstStyle>
          <a:p>
            <a:pPr>
              <a:defRPr/>
            </a:pPr>
            <a:endParaRPr lang="en-US"/>
          </a:p>
        </p:txBody>
      </p:sp>
      <p:sp>
        <p:nvSpPr>
          <p:cNvPr id="7" name="Rectangle 7"/>
          <p:cNvSpPr>
            <a:spLocks noGrp="1" noChangeArrowheads="1"/>
          </p:cNvSpPr>
          <p:nvPr>
            <p:ph type="sldNum" sz="quarter" idx="12"/>
          </p:nvPr>
        </p:nvSpPr>
        <p:spPr/>
        <p:txBody>
          <a:bodyPr/>
          <a:lstStyle>
            <a:lvl1pPr>
              <a:defRPr/>
            </a:lvl1pPr>
          </a:lstStyle>
          <a:p>
            <a:pPr>
              <a:defRPr/>
            </a:pPr>
            <a:fld id="{80E55F0D-A585-4D15-84FF-1C88BB7BDE91}" type="slidenum">
              <a:rPr lang="en-US"/>
              <a:pPr>
                <a:defRPr/>
              </a:pPr>
              <a:t>‹#›</a:t>
            </a:fld>
            <a:endParaRPr lang="en-US" dirty="0"/>
          </a:p>
        </p:txBody>
      </p:sp>
    </p:spTree>
    <p:extLst>
      <p:ext uri="{BB962C8B-B14F-4D97-AF65-F5344CB8AC3E}">
        <p14:creationId xmlns:p14="http://schemas.microsoft.com/office/powerpoint/2010/main" val="2447454082"/>
      </p:ext>
    </p:extLst>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B081795E-D24A-4FC6-9D1D-5368EC9A922D}" type="slidenum">
              <a:rPr lang="en-US"/>
              <a:pPr>
                <a:defRPr/>
              </a:pPr>
              <a:t>‹#›</a:t>
            </a:fld>
            <a:endParaRPr lang="en-US" dirty="0"/>
          </a:p>
        </p:txBody>
      </p:sp>
    </p:spTree>
    <p:extLst>
      <p:ext uri="{BB962C8B-B14F-4D97-AF65-F5344CB8AC3E}">
        <p14:creationId xmlns:p14="http://schemas.microsoft.com/office/powerpoint/2010/main" val="145490577"/>
      </p:ext>
    </p:extLst>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ECF0F7E5-972D-4118-88C8-24727FCB8865}" type="slidenum">
              <a:rPr lang="en-US"/>
              <a:pPr>
                <a:defRPr/>
              </a:pPr>
              <a:t>‹#›</a:t>
            </a:fld>
            <a:endParaRPr lang="en-US" dirty="0"/>
          </a:p>
        </p:txBody>
      </p:sp>
    </p:spTree>
    <p:extLst>
      <p:ext uri="{BB962C8B-B14F-4D97-AF65-F5344CB8AC3E}">
        <p14:creationId xmlns:p14="http://schemas.microsoft.com/office/powerpoint/2010/main" val="1828049933"/>
      </p:ext>
    </p:extLst>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DBB52F56-840E-4600-A086-BFC4FD178D9E}" type="slidenum">
              <a:rPr lang="en-US"/>
              <a:pPr>
                <a:defRPr/>
              </a:pPr>
              <a:t>‹#›</a:t>
            </a:fld>
            <a:endParaRPr lang="en-US" dirty="0"/>
          </a:p>
        </p:txBody>
      </p:sp>
    </p:spTree>
    <p:extLst>
      <p:ext uri="{BB962C8B-B14F-4D97-AF65-F5344CB8AC3E}">
        <p14:creationId xmlns:p14="http://schemas.microsoft.com/office/powerpoint/2010/main" val="4030837985"/>
      </p:ext>
    </p:extLst>
  </p:cSld>
  <p:clrMapOvr>
    <a:masterClrMapping/>
  </p:clrMapOvr>
  <p:transition xmlns:p14="http://schemas.microsoft.com/office/powerpoint/2010/mai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554F303A-5046-4F19-8E58-ED496AF98AB2}" type="slidenum">
              <a:rPr lang="en-US"/>
              <a:pPr>
                <a:defRPr/>
              </a:pPr>
              <a:t>‹#›</a:t>
            </a:fld>
            <a:endParaRPr lang="en-US" dirty="0"/>
          </a:p>
        </p:txBody>
      </p:sp>
    </p:spTree>
    <p:extLst>
      <p:ext uri="{BB962C8B-B14F-4D97-AF65-F5344CB8AC3E}">
        <p14:creationId xmlns:p14="http://schemas.microsoft.com/office/powerpoint/2010/main" val="1345201719"/>
      </p:ext>
    </p:extLst>
  </p:cSld>
  <p:clrMapOvr>
    <a:masterClrMapping/>
  </p:clrMapOvr>
  <p:transition xmlns:p14="http://schemas.microsoft.com/office/powerpoint/2010/mai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8BD8A368-D86A-4C22-B06D-7B60A5B62AF3}" type="slidenum">
              <a:rPr lang="en-US"/>
              <a:pPr>
                <a:defRPr/>
              </a:pPr>
              <a:t>‹#›</a:t>
            </a:fld>
            <a:endParaRPr lang="en-US" dirty="0"/>
          </a:p>
        </p:txBody>
      </p:sp>
    </p:spTree>
    <p:extLst>
      <p:ext uri="{BB962C8B-B14F-4D97-AF65-F5344CB8AC3E}">
        <p14:creationId xmlns:p14="http://schemas.microsoft.com/office/powerpoint/2010/main" val="2921910649"/>
      </p:ext>
    </p:extLst>
  </p:cSld>
  <p:clrMapOvr>
    <a:masterClrMapping/>
  </p:clrMapOvr>
  <p:transition xmlns:p14="http://schemas.microsoft.com/office/powerpoint/2010/mai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CC5DA40F-E45C-4BFE-8B92-4D3A38E78023}" type="slidenum">
              <a:rPr lang="en-US"/>
              <a:pPr>
                <a:defRPr/>
              </a:pPr>
              <a:t>‹#›</a:t>
            </a:fld>
            <a:endParaRPr lang="en-US" dirty="0"/>
          </a:p>
        </p:txBody>
      </p:sp>
    </p:spTree>
    <p:extLst>
      <p:ext uri="{BB962C8B-B14F-4D97-AF65-F5344CB8AC3E}">
        <p14:creationId xmlns:p14="http://schemas.microsoft.com/office/powerpoint/2010/main" val="3390958747"/>
      </p:ext>
    </p:extLst>
  </p:cSld>
  <p:clrMapOvr>
    <a:masterClrMapping/>
  </p:clrMapOvr>
  <p:transition xmlns:p14="http://schemas.microsoft.com/office/powerpoint/2010/mai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C3831FCA-6F06-45B9-BEAE-A3E62D19DD8E}" type="slidenum">
              <a:rPr lang="en-US"/>
              <a:pPr>
                <a:defRPr/>
              </a:pPr>
              <a:t>‹#›</a:t>
            </a:fld>
            <a:endParaRPr lang="en-US" dirty="0"/>
          </a:p>
        </p:txBody>
      </p:sp>
    </p:spTree>
    <p:extLst>
      <p:ext uri="{BB962C8B-B14F-4D97-AF65-F5344CB8AC3E}">
        <p14:creationId xmlns:p14="http://schemas.microsoft.com/office/powerpoint/2010/main" val="1582597295"/>
      </p:ext>
    </p:extLst>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D6B9970-1385-4743-9F93-AE939816F526}" type="datetimeFigureOut">
              <a:rPr lang="en-US"/>
              <a:pPr>
                <a:defRPr/>
              </a:pPr>
              <a:t>7/28/16</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16082FC-D671-4F9E-9608-934E305D5974}" type="slidenum">
              <a:rPr lang="en-US"/>
              <a:pPr>
                <a:defRPr/>
              </a:pPr>
              <a:t>‹#›</a:t>
            </a:fld>
            <a:endParaRPr lang="en-US" dirty="0"/>
          </a:p>
        </p:txBody>
      </p:sp>
    </p:spTree>
    <p:extLst>
      <p:ext uri="{BB962C8B-B14F-4D97-AF65-F5344CB8AC3E}">
        <p14:creationId xmlns:p14="http://schemas.microsoft.com/office/powerpoint/2010/main" val="3830569632"/>
      </p:ext>
    </p:extLst>
  </p:cSld>
  <p:clrMapOvr>
    <a:masterClrMapping/>
  </p:clrMapOvr>
  <p:transition xmlns:p14="http://schemas.microsoft.com/office/powerpoint/2010/mai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5DA0AEBD-1AE0-47F2-B7CB-299104D1630A}" type="slidenum">
              <a:rPr lang="en-US"/>
              <a:pPr>
                <a:defRPr/>
              </a:pPr>
              <a:t>‹#›</a:t>
            </a:fld>
            <a:endParaRPr lang="en-US" dirty="0"/>
          </a:p>
        </p:txBody>
      </p:sp>
    </p:spTree>
    <p:extLst>
      <p:ext uri="{BB962C8B-B14F-4D97-AF65-F5344CB8AC3E}">
        <p14:creationId xmlns:p14="http://schemas.microsoft.com/office/powerpoint/2010/main" val="3058551648"/>
      </p:ext>
    </p:extLst>
  </p:cSld>
  <p:clrMapOvr>
    <a:masterClrMapping/>
  </p:clrMapOvr>
  <p:transition xmlns:p14="http://schemas.microsoft.com/office/powerpoint/2010/mai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57E3E208-6F0C-4BBC-8900-F95B878F57CC}" type="slidenum">
              <a:rPr lang="en-US"/>
              <a:pPr>
                <a:defRPr/>
              </a:pPr>
              <a:t>‹#›</a:t>
            </a:fld>
            <a:endParaRPr lang="en-US" dirty="0"/>
          </a:p>
        </p:txBody>
      </p:sp>
    </p:spTree>
    <p:extLst>
      <p:ext uri="{BB962C8B-B14F-4D97-AF65-F5344CB8AC3E}">
        <p14:creationId xmlns:p14="http://schemas.microsoft.com/office/powerpoint/2010/main" val="1854483735"/>
      </p:ext>
    </p:extLst>
  </p:cSld>
  <p:clrMapOvr>
    <a:masterClrMapping/>
  </p:clrMapOvr>
  <p:transition xmlns:p14="http://schemas.microsoft.com/office/powerpoint/2010/mai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DE506CA9-1FEF-491B-84B1-3E108859F918}" type="slidenum">
              <a:rPr lang="en-US"/>
              <a:pPr>
                <a:defRPr/>
              </a:pPr>
              <a:t>‹#›</a:t>
            </a:fld>
            <a:endParaRPr lang="en-US" dirty="0"/>
          </a:p>
        </p:txBody>
      </p:sp>
    </p:spTree>
    <p:extLst>
      <p:ext uri="{BB962C8B-B14F-4D97-AF65-F5344CB8AC3E}">
        <p14:creationId xmlns:p14="http://schemas.microsoft.com/office/powerpoint/2010/main" val="1299616739"/>
      </p:ext>
    </p:extLst>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11B02446-1BA6-4EB4-AFBE-B4441A17D653}" type="datetimeFigureOut">
              <a:rPr lang="en-US"/>
              <a:pPr>
                <a:defRPr/>
              </a:pPr>
              <a:t>7/28/16</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FB27AA7-3334-4ADF-8D7F-D7FBA092F3BC}" type="slidenum">
              <a:rPr lang="en-US"/>
              <a:pPr>
                <a:defRPr/>
              </a:pPr>
              <a:t>‹#›</a:t>
            </a:fld>
            <a:endParaRPr lang="en-US" dirty="0"/>
          </a:p>
        </p:txBody>
      </p:sp>
    </p:spTree>
    <p:extLst>
      <p:ext uri="{BB962C8B-B14F-4D97-AF65-F5344CB8AC3E}">
        <p14:creationId xmlns:p14="http://schemas.microsoft.com/office/powerpoint/2010/main" val="1371545378"/>
      </p:ext>
    </p:extLst>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1F298935-516D-4EC0-BB1A-F1199C11AB27}" type="datetimeFigureOut">
              <a:rPr lang="en-US"/>
              <a:pPr>
                <a:defRPr/>
              </a:pPr>
              <a:t>7/28/16</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47C14C-D0D4-4923-AE69-22785D8DC610}" type="slidenum">
              <a:rPr lang="en-US"/>
              <a:pPr>
                <a:defRPr/>
              </a:pPr>
              <a:t>‹#›</a:t>
            </a:fld>
            <a:endParaRPr lang="en-US" dirty="0"/>
          </a:p>
        </p:txBody>
      </p:sp>
    </p:spTree>
    <p:extLst>
      <p:ext uri="{BB962C8B-B14F-4D97-AF65-F5344CB8AC3E}">
        <p14:creationId xmlns:p14="http://schemas.microsoft.com/office/powerpoint/2010/main" val="330655778"/>
      </p:ext>
    </p:extLst>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46FA22F5-1A55-4616-A705-00B6A1C6C37A}" type="datetimeFigureOut">
              <a:rPr lang="en-US"/>
              <a:pPr>
                <a:defRPr/>
              </a:pPr>
              <a:t>7/28/16</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DFF4195-6B98-4C0C-9ABF-4F2AA9B1769F}" type="slidenum">
              <a:rPr lang="en-US"/>
              <a:pPr>
                <a:defRPr/>
              </a:pPr>
              <a:t>‹#›</a:t>
            </a:fld>
            <a:endParaRPr lang="en-US" dirty="0"/>
          </a:p>
        </p:txBody>
      </p:sp>
    </p:spTree>
    <p:extLst>
      <p:ext uri="{BB962C8B-B14F-4D97-AF65-F5344CB8AC3E}">
        <p14:creationId xmlns:p14="http://schemas.microsoft.com/office/powerpoint/2010/main" val="4213025428"/>
      </p:ext>
    </p:extLst>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0E2DC44D-9F80-4794-83CF-6FB2C003CEB6}" type="datetimeFigureOut">
              <a:rPr lang="en-US"/>
              <a:pPr>
                <a:defRPr/>
              </a:pPr>
              <a:t>7/28/16</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7E80703-DDB9-49CD-93DC-39348D04A728}" type="slidenum">
              <a:rPr lang="en-US"/>
              <a:pPr>
                <a:defRPr/>
              </a:pPr>
              <a:t>‹#›</a:t>
            </a:fld>
            <a:endParaRPr lang="en-US" dirty="0"/>
          </a:p>
        </p:txBody>
      </p:sp>
    </p:spTree>
    <p:extLst>
      <p:ext uri="{BB962C8B-B14F-4D97-AF65-F5344CB8AC3E}">
        <p14:creationId xmlns:p14="http://schemas.microsoft.com/office/powerpoint/2010/main" val="2233631184"/>
      </p:ext>
    </p:extLst>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32878F10-4431-4005-8160-71D31EBCAC85}" type="datetimeFigureOut">
              <a:rPr lang="en-US"/>
              <a:pPr>
                <a:defRPr/>
              </a:pPr>
              <a:t>7/28/16</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C39D150-C89A-43CA-A51F-E2F9647577C3}" type="slidenum">
              <a:rPr lang="en-US"/>
              <a:pPr>
                <a:defRPr/>
              </a:pPr>
              <a:t>‹#›</a:t>
            </a:fld>
            <a:endParaRPr lang="en-US" dirty="0"/>
          </a:p>
        </p:txBody>
      </p:sp>
    </p:spTree>
    <p:extLst>
      <p:ext uri="{BB962C8B-B14F-4D97-AF65-F5344CB8AC3E}">
        <p14:creationId xmlns:p14="http://schemas.microsoft.com/office/powerpoint/2010/main" val="3148923505"/>
      </p:ext>
    </p:extLst>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B7149D-35D6-4833-AFD4-48E34AFBB676}" type="datetimeFigureOut">
              <a:rPr lang="en-US"/>
              <a:pPr>
                <a:defRPr/>
              </a:pPr>
              <a:t>7/28/16</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C1D9C51-0FD2-4FBF-A502-B7DB13462085}" type="slidenum">
              <a:rPr lang="en-US"/>
              <a:pPr>
                <a:defRPr/>
              </a:pPr>
              <a:t>‹#›</a:t>
            </a:fld>
            <a:endParaRPr lang="en-US" dirty="0"/>
          </a:p>
        </p:txBody>
      </p:sp>
    </p:spTree>
    <p:extLst>
      <p:ext uri="{BB962C8B-B14F-4D97-AF65-F5344CB8AC3E}">
        <p14:creationId xmlns:p14="http://schemas.microsoft.com/office/powerpoint/2010/main" val="3745144656"/>
      </p:ext>
    </p:extLst>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DD115E7-C736-4F87-9A35-DA36D23C8125}" type="datetimeFigureOut">
              <a:rPr lang="en-US"/>
              <a:pPr>
                <a:defRPr/>
              </a:pPr>
              <a:t>7/28/16</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CEFD56B-5FDA-4858-B028-7D5730BB9952}" type="slidenum">
              <a:rPr lang="en-US"/>
              <a:pPr>
                <a:defRPr/>
              </a:pPr>
              <a:t>‹#›</a:t>
            </a:fld>
            <a:endParaRPr lang="en-US" dirty="0"/>
          </a:p>
        </p:txBody>
      </p:sp>
    </p:spTree>
    <p:extLst>
      <p:ext uri="{BB962C8B-B14F-4D97-AF65-F5344CB8AC3E}">
        <p14:creationId xmlns:p14="http://schemas.microsoft.com/office/powerpoint/2010/main" val="3331373261"/>
      </p:ext>
    </p:extLst>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tags" Target="../tags/tag1.xml"/><Relationship Id="rId14" Type="http://schemas.openxmlformats.org/officeDocument/2006/relationships/tags" Target="../tags/tag2.xml"/><Relationship Id="rId1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tags" Target="../tags/tag3.xml"/><Relationship Id="rId14" Type="http://schemas.openxmlformats.org/officeDocument/2006/relationships/tags" Target="../tags/tag4.xml"/><Relationship Id="rId15" Type="http://schemas.openxmlformats.org/officeDocument/2006/relationships/image" Target="../media/image1.jpe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latin typeface="+mn-lt"/>
                <a:cs typeface="+mn-cs"/>
              </a:defRPr>
            </a:lvl1pPr>
          </a:lstStyle>
          <a:p>
            <a:pPr>
              <a:defRPr/>
            </a:pPr>
            <a:fld id="{A1A7739D-9E6D-4851-8857-6DAEF4310706}" type="datetimeFigureOut">
              <a:rPr lang="en-US"/>
              <a:pPr>
                <a:defRPr/>
              </a:pPr>
              <a:t>7/28/16</a:t>
            </a:fld>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a:latin typeface="+mn-lt"/>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a:latin typeface="+mn-lt"/>
                <a:cs typeface="+mn-cs"/>
              </a:defRPr>
            </a:lvl1pPr>
          </a:lstStyle>
          <a:p>
            <a:pPr>
              <a:defRPr/>
            </a:pPr>
            <a:fld id="{AE9688DE-15DB-49F7-AE45-8036B1FBD0E9}"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5578" r:id="rId1"/>
    <p:sldLayoutId id="2147485558" r:id="rId2"/>
    <p:sldLayoutId id="2147485559" r:id="rId3"/>
    <p:sldLayoutId id="2147485560" r:id="rId4"/>
    <p:sldLayoutId id="2147485561" r:id="rId5"/>
    <p:sldLayoutId id="2147485562" r:id="rId6"/>
    <p:sldLayoutId id="2147485563" r:id="rId7"/>
    <p:sldLayoutId id="2147485564" r:id="rId8"/>
    <p:sldLayoutId id="2147485565" r:id="rId9"/>
    <p:sldLayoutId id="2147485566" r:id="rId10"/>
    <p:sldLayoutId id="2147485567" r:id="rId11"/>
  </p:sldLayoutIdLst>
  <p:transition xmlns:p14="http://schemas.microsoft.com/office/powerpoint/2010/main" spd="med"/>
  <p:txStyles>
    <p:titleStyle>
      <a:lvl1pPr algn="l" rtl="0" eaLnBrk="0" fontAlgn="base" hangingPunct="0">
        <a:spcBef>
          <a:spcPct val="0"/>
        </a:spcBef>
        <a:spcAft>
          <a:spcPct val="0"/>
        </a:spcAft>
        <a:buClr>
          <a:schemeClr val="tx1"/>
        </a:buClr>
        <a:defRPr sz="3200">
          <a:solidFill>
            <a:schemeClr val="tx1"/>
          </a:solidFill>
          <a:latin typeface="+mj-lt"/>
          <a:ea typeface="+mj-ea"/>
          <a:cs typeface="+mj-cs"/>
        </a:defRPr>
      </a:lvl1pPr>
      <a:lvl2pPr algn="l" rtl="0" eaLnBrk="0" fontAlgn="base" hangingPunct="0">
        <a:spcBef>
          <a:spcPct val="0"/>
        </a:spcBef>
        <a:spcAft>
          <a:spcPct val="0"/>
        </a:spcAft>
        <a:buClr>
          <a:schemeClr val="tx1"/>
        </a:buClr>
        <a:defRPr sz="3200">
          <a:solidFill>
            <a:schemeClr val="tx1"/>
          </a:solidFill>
          <a:latin typeface="Arial" charset="0"/>
          <a:cs typeface="Arial" charset="0"/>
        </a:defRPr>
      </a:lvl2pPr>
      <a:lvl3pPr algn="l" rtl="0" eaLnBrk="0" fontAlgn="base" hangingPunct="0">
        <a:spcBef>
          <a:spcPct val="0"/>
        </a:spcBef>
        <a:spcAft>
          <a:spcPct val="0"/>
        </a:spcAft>
        <a:buClr>
          <a:schemeClr val="tx1"/>
        </a:buClr>
        <a:defRPr sz="3200">
          <a:solidFill>
            <a:schemeClr val="tx1"/>
          </a:solidFill>
          <a:latin typeface="Arial" charset="0"/>
          <a:cs typeface="Arial" charset="0"/>
        </a:defRPr>
      </a:lvl3pPr>
      <a:lvl4pPr algn="l" rtl="0" eaLnBrk="0" fontAlgn="base" hangingPunct="0">
        <a:spcBef>
          <a:spcPct val="0"/>
        </a:spcBef>
        <a:spcAft>
          <a:spcPct val="0"/>
        </a:spcAft>
        <a:buClr>
          <a:schemeClr val="tx1"/>
        </a:buClr>
        <a:defRPr sz="3200">
          <a:solidFill>
            <a:schemeClr val="tx1"/>
          </a:solidFill>
          <a:latin typeface="Arial" charset="0"/>
          <a:cs typeface="Arial" charset="0"/>
        </a:defRPr>
      </a:lvl4pPr>
      <a:lvl5pPr algn="l" rtl="0" eaLnBrk="0" fontAlgn="base" hangingPunct="0">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tx1"/>
          </a:solidFill>
          <a:latin typeface="+mn-lt"/>
          <a:cs typeface="+mn-cs"/>
        </a:defRPr>
      </a:lvl2pPr>
      <a:lvl3pPr marL="1143000" indent="-228600" algn="l" rtl="0" eaLnBrk="0" fontAlgn="base" hangingPunct="0">
        <a:spcBef>
          <a:spcPct val="20000"/>
        </a:spcBef>
        <a:spcAft>
          <a:spcPct val="0"/>
        </a:spcAft>
        <a:buClr>
          <a:schemeClr val="tx1"/>
        </a:buClr>
        <a:buChar char="•"/>
        <a:defRPr sz="2400">
          <a:solidFill>
            <a:schemeClr val="tx1"/>
          </a:solidFill>
          <a:latin typeface="+mn-lt"/>
          <a:cs typeface="+mn-cs"/>
        </a:defRPr>
      </a:lvl3pPr>
      <a:lvl4pPr marL="1600200" indent="-228600" algn="l" rtl="0" eaLnBrk="0" fontAlgn="base" hangingPunct="0">
        <a:spcBef>
          <a:spcPct val="20000"/>
        </a:spcBef>
        <a:spcAft>
          <a:spcPct val="0"/>
        </a:spcAft>
        <a:buClr>
          <a:schemeClr val="tx1"/>
        </a:buClr>
        <a:buChar char="•"/>
        <a:defRPr sz="2400">
          <a:solidFill>
            <a:schemeClr val="tx1"/>
          </a:solidFill>
          <a:latin typeface="+mn-lt"/>
          <a:cs typeface="+mn-cs"/>
        </a:defRPr>
      </a:lvl4pPr>
      <a:lvl5pPr marL="2057400" indent="-228600" algn="l" rtl="0" eaLnBrk="0" fontAlgn="base" hangingPunct="0">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136525" y="136525"/>
            <a:ext cx="8866188" cy="6581775"/>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smtClean="0"/>
          </a:p>
        </p:txBody>
      </p:sp>
      <p:sp>
        <p:nvSpPr>
          <p:cNvPr id="2051" name="Rectangle 3"/>
          <p:cNvSpPr>
            <a:spLocks noGrp="1" noChangeArrowheads="1"/>
          </p:cNvSpPr>
          <p:nvPr>
            <p:ph type="title"/>
            <p:custDataLst>
              <p:tags r:id="rId13"/>
            </p:custDataLst>
          </p:nvPr>
        </p:nvSpPr>
        <p:spPr bwMode="auto">
          <a:xfrm>
            <a:off x="455613" y="274638"/>
            <a:ext cx="82264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2052" name="Rectangle 4"/>
          <p:cNvSpPr>
            <a:spLocks noGrp="1" noChangeArrowheads="1"/>
          </p:cNvSpPr>
          <p:nvPr>
            <p:ph type="body" idx="1"/>
            <p:custDataLst>
              <p:tags r:id="rId14"/>
            </p:custDataLst>
          </p:nvPr>
        </p:nvSpPr>
        <p:spPr bwMode="auto">
          <a:xfrm>
            <a:off x="455613" y="1600200"/>
            <a:ext cx="8226425"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5541"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latin typeface="+mn-lt"/>
                <a:cs typeface="+mn-cs"/>
              </a:defRPr>
            </a:lvl1pPr>
          </a:lstStyle>
          <a:p>
            <a:pPr>
              <a:defRPr/>
            </a:pPr>
            <a:endParaRPr lang="en-US"/>
          </a:p>
        </p:txBody>
      </p:sp>
      <p:sp>
        <p:nvSpPr>
          <p:cNvPr id="65542"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a:latin typeface="+mn-lt"/>
                <a:cs typeface="+mn-cs"/>
              </a:defRPr>
            </a:lvl1pPr>
          </a:lstStyle>
          <a:p>
            <a:pPr>
              <a:defRPr/>
            </a:pPr>
            <a:endParaRPr lang="en-US"/>
          </a:p>
        </p:txBody>
      </p:sp>
      <p:sp>
        <p:nvSpPr>
          <p:cNvPr id="65543"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a:latin typeface="+mn-lt"/>
                <a:cs typeface="+mn-cs"/>
              </a:defRPr>
            </a:lvl1pPr>
          </a:lstStyle>
          <a:p>
            <a:pPr>
              <a:defRPr/>
            </a:pPr>
            <a:fld id="{B5F90063-1477-4DED-A467-922ADAD2EBAD}"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5579" r:id="rId1"/>
    <p:sldLayoutId id="2147485568" r:id="rId2"/>
    <p:sldLayoutId id="2147485569" r:id="rId3"/>
    <p:sldLayoutId id="2147485570" r:id="rId4"/>
    <p:sldLayoutId id="2147485571" r:id="rId5"/>
    <p:sldLayoutId id="2147485572" r:id="rId6"/>
    <p:sldLayoutId id="2147485573" r:id="rId7"/>
    <p:sldLayoutId id="2147485574" r:id="rId8"/>
    <p:sldLayoutId id="2147485575" r:id="rId9"/>
    <p:sldLayoutId id="2147485576" r:id="rId10"/>
    <p:sldLayoutId id="2147485577" r:id="rId11"/>
  </p:sldLayoutIdLst>
  <p:transition xmlns:p14="http://schemas.microsoft.com/office/powerpoint/2010/main" spd="med"/>
  <p:txStyles>
    <p:titleStyle>
      <a:lvl1pPr algn="l" rtl="0" eaLnBrk="0" fontAlgn="base" hangingPunct="0">
        <a:spcBef>
          <a:spcPct val="0"/>
        </a:spcBef>
        <a:spcAft>
          <a:spcPct val="0"/>
        </a:spcAft>
        <a:buClr>
          <a:schemeClr val="tx1"/>
        </a:buClr>
        <a:defRPr sz="3200">
          <a:solidFill>
            <a:schemeClr val="tx1"/>
          </a:solidFill>
          <a:latin typeface="+mj-lt"/>
          <a:ea typeface="+mj-ea"/>
          <a:cs typeface="+mj-cs"/>
        </a:defRPr>
      </a:lvl1pPr>
      <a:lvl2pPr algn="l" rtl="0" eaLnBrk="0" fontAlgn="base" hangingPunct="0">
        <a:spcBef>
          <a:spcPct val="0"/>
        </a:spcBef>
        <a:spcAft>
          <a:spcPct val="0"/>
        </a:spcAft>
        <a:buClr>
          <a:schemeClr val="tx1"/>
        </a:buClr>
        <a:defRPr sz="3200">
          <a:solidFill>
            <a:schemeClr val="tx1"/>
          </a:solidFill>
          <a:latin typeface="Arial" charset="0"/>
        </a:defRPr>
      </a:lvl2pPr>
      <a:lvl3pPr algn="l" rtl="0" eaLnBrk="0" fontAlgn="base" hangingPunct="0">
        <a:spcBef>
          <a:spcPct val="0"/>
        </a:spcBef>
        <a:spcAft>
          <a:spcPct val="0"/>
        </a:spcAft>
        <a:buClr>
          <a:schemeClr val="tx1"/>
        </a:buClr>
        <a:defRPr sz="3200">
          <a:solidFill>
            <a:schemeClr val="tx1"/>
          </a:solidFill>
          <a:latin typeface="Arial" charset="0"/>
        </a:defRPr>
      </a:lvl3pPr>
      <a:lvl4pPr algn="l" rtl="0" eaLnBrk="0" fontAlgn="base" hangingPunct="0">
        <a:spcBef>
          <a:spcPct val="0"/>
        </a:spcBef>
        <a:spcAft>
          <a:spcPct val="0"/>
        </a:spcAft>
        <a:buClr>
          <a:schemeClr val="tx1"/>
        </a:buClr>
        <a:defRPr sz="3200">
          <a:solidFill>
            <a:schemeClr val="tx1"/>
          </a:solidFill>
          <a:latin typeface="Arial" charset="0"/>
        </a:defRPr>
      </a:lvl4pPr>
      <a:lvl5pPr algn="l" rtl="0" eaLnBrk="0" fontAlgn="base" hangingPunct="0">
        <a:spcBef>
          <a:spcPct val="0"/>
        </a:spcBef>
        <a:spcAft>
          <a:spcPct val="0"/>
        </a:spcAft>
        <a:buClr>
          <a:schemeClr val="tx1"/>
        </a:buClr>
        <a:defRPr sz="3200">
          <a:solidFill>
            <a:schemeClr val="tx1"/>
          </a:solidFill>
          <a:latin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defRPr>
      </a:lvl9pPr>
    </p:titleStyle>
    <p:bodyStyle>
      <a:lvl1pPr marL="342900" indent="-342900" algn="l" rtl="0" eaLnBrk="0" fontAlgn="base" hangingPunct="0">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400">
          <a:solidFill>
            <a:schemeClr val="tx1"/>
          </a:solidFill>
          <a:latin typeface="+mn-lt"/>
        </a:defRPr>
      </a:lvl4pPr>
      <a:lvl5pPr marL="2057400" indent="-228600" algn="l" rtl="0" eaLnBrk="0" fontAlgn="base" hangingPunct="0">
        <a:spcBef>
          <a:spcPct val="20000"/>
        </a:spcBef>
        <a:spcAft>
          <a:spcPct val="0"/>
        </a:spcAft>
        <a:buClr>
          <a:schemeClr val="tx1"/>
        </a:buClr>
        <a:buChar char="•"/>
        <a:defRPr sz="2400">
          <a:solidFill>
            <a:schemeClr val="tx1"/>
          </a:solidFill>
          <a:latin typeface="+mn-lt"/>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owerfinish.com/mailing/political-powerfinish.zip" TargetMode="External"/><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4.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0" y="2514600"/>
            <a:ext cx="9144000" cy="1470025"/>
          </a:xfrm>
        </p:spPr>
        <p:txBody>
          <a:bodyPr/>
          <a:lstStyle/>
          <a:p>
            <a:pPr algn="ctr" eaLnBrk="1" hangingPunct="1"/>
            <a:r>
              <a:rPr lang="en-US" altLang="en-US" sz="4800" b="1" dirty="0" smtClean="0"/>
              <a:t>Florida</a:t>
            </a:r>
            <a:br>
              <a:rPr lang="en-US" altLang="en-US" sz="4800" b="1" dirty="0" smtClean="0"/>
            </a:br>
            <a:r>
              <a:rPr lang="en-US" altLang="en-US" sz="4800" b="1" dirty="0" smtClean="0"/>
              <a:t>Legislative Review</a:t>
            </a:r>
          </a:p>
        </p:txBody>
      </p:sp>
      <p:sp>
        <p:nvSpPr>
          <p:cNvPr id="5123" name="Subtitle 2"/>
          <p:cNvSpPr>
            <a:spLocks noGrp="1"/>
          </p:cNvSpPr>
          <p:nvPr>
            <p:ph type="subTitle" idx="1"/>
          </p:nvPr>
        </p:nvSpPr>
        <p:spPr>
          <a:xfrm>
            <a:off x="0" y="4648200"/>
            <a:ext cx="9144000" cy="1066800"/>
          </a:xfrm>
        </p:spPr>
        <p:txBody>
          <a:bodyPr/>
          <a:lstStyle/>
          <a:p>
            <a:pPr algn="ctr" eaLnBrk="1" hangingPunct="1"/>
            <a:r>
              <a:rPr lang="en-US" altLang="en-US" dirty="0" smtClean="0"/>
              <a:t>By Robert R. Reynolds and Associates, LLC.</a:t>
            </a:r>
          </a:p>
          <a:p>
            <a:pPr algn="ctr" eaLnBrk="1" hangingPunct="1"/>
            <a:r>
              <a:rPr lang="en-US" altLang="en-US" dirty="0" smtClean="0"/>
              <a:t>July 21-23, 2016</a:t>
            </a:r>
          </a:p>
          <a:p>
            <a:pPr algn="ctr" eaLnBrk="1" hangingPunct="1"/>
            <a:r>
              <a:rPr lang="en-US" altLang="en-US" dirty="0" smtClean="0"/>
              <a:t>Jupiter Beach, Florida</a:t>
            </a:r>
          </a:p>
        </p:txBody>
      </p:sp>
      <p:pic>
        <p:nvPicPr>
          <p:cNvPr id="5124" name="Picture 2" descr="Complimentary Download: Voting is Patriotic">
            <a:hlinkClick r:id="rId3"/>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943600" y="533400"/>
            <a:ext cx="2667000" cy="236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52400" y="76200"/>
            <a:ext cx="8867775" cy="1524000"/>
          </a:xfrm>
        </p:spPr>
        <p:txBody>
          <a:bodyPr/>
          <a:lstStyle/>
          <a:p>
            <a:pPr lvl="0" algn="ct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b="1" dirty="0" smtClean="0"/>
              <a:t>Clarify </a:t>
            </a:r>
            <a:r>
              <a:rPr lang="en-US" sz="2400" b="1" dirty="0"/>
              <a:t>free-standing dialysis clinics can transfer drugs in patient </a:t>
            </a:r>
            <a:r>
              <a:rPr lang="en-US" sz="2400" b="1" dirty="0" smtClean="0"/>
              <a:t>emergencies (cont.)</a:t>
            </a:r>
            <a:r>
              <a:rPr lang="en-US" sz="2400" b="1" dirty="0"/>
              <a:t/>
            </a:r>
            <a:br>
              <a:rPr lang="en-US" sz="2400" b="1" dirty="0"/>
            </a:br>
            <a:endParaRPr lang="en-US" altLang="en-US" sz="2400" b="1" dirty="0" smtClean="0"/>
          </a:p>
        </p:txBody>
      </p:sp>
      <p:sp>
        <p:nvSpPr>
          <p:cNvPr id="14339" name="Content Placeholder 2"/>
          <p:cNvSpPr>
            <a:spLocks noGrp="1"/>
          </p:cNvSpPr>
          <p:nvPr>
            <p:ph idx="1"/>
          </p:nvPr>
        </p:nvSpPr>
        <p:spPr>
          <a:xfrm>
            <a:off x="152400" y="1600200"/>
            <a:ext cx="8867775" cy="5029200"/>
          </a:xfrm>
        </p:spPr>
        <p:txBody>
          <a:bodyPr/>
          <a:lstStyle/>
          <a:p>
            <a:r>
              <a:rPr lang="en-US" u="sng" dirty="0"/>
              <a:t>5. A restricted prescription drug distributor permit is not required for distributions between pharmacies that each hold an active permit under chapter 465, have a common ownership, and are operating in a freestanding end stage renal dialysis clinic, if such distributions are made to meet the immediate emergency medical needs of specifically identified patients and do not occur with such frequency as to amount to the regular and systematic supplying of that drug between the pharmacies. The department shall adopt rules establishing when the distribution of a prescription drug under this subparagraph amounts to the regular and systematic supplying of that drug.</a:t>
            </a:r>
            <a:endParaRPr lang="en-US" dirty="0"/>
          </a:p>
          <a:p>
            <a:endParaRPr lang="en-US" dirty="0"/>
          </a:p>
          <a:p>
            <a:pPr eaLnBrk="1" fontAlgn="auto" hangingPunct="1">
              <a:spcAft>
                <a:spcPts val="0"/>
              </a:spcAft>
              <a:buClrTx/>
              <a:buFont typeface="Arial" panose="020B0604020202020204" pitchFamily="34" charset="0"/>
              <a:buChar char="•"/>
              <a:defRPr/>
            </a:pPr>
            <a:endParaRPr lang="en-US" altLang="en-US" dirty="0" smtClean="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228600" y="990600"/>
            <a:ext cx="8686800" cy="5638800"/>
          </a:xfrm>
        </p:spPr>
        <p:txBody>
          <a:bodyPr/>
          <a:lstStyle/>
          <a:p>
            <a:pPr lvl="0"/>
            <a:r>
              <a:rPr lang="en-US" dirty="0" smtClean="0"/>
              <a:t>The </a:t>
            </a:r>
            <a:r>
              <a:rPr lang="en-US" dirty="0"/>
              <a:t>“</a:t>
            </a:r>
            <a:r>
              <a:rPr lang="en-US" b="1" dirty="0"/>
              <a:t>Balance Billing</a:t>
            </a:r>
            <a:r>
              <a:rPr lang="en-US" dirty="0"/>
              <a:t>” bill (HB 221) holds the patient harmless from emergency or surprise charges in certain circumstances and is considered a national model for consumers. It also included language for </a:t>
            </a:r>
            <a:r>
              <a:rPr lang="en-US" b="1" dirty="0"/>
              <a:t>uniform prior authorization forms, </a:t>
            </a:r>
            <a:r>
              <a:rPr lang="en-US" dirty="0"/>
              <a:t>but excluded electronic versions</a:t>
            </a:r>
            <a:r>
              <a:rPr lang="en-US" dirty="0" smtClean="0"/>
              <a:t>.</a:t>
            </a:r>
          </a:p>
          <a:p>
            <a:pPr marL="0" lvl="0" indent="0">
              <a:buNone/>
            </a:pPr>
            <a:endParaRPr lang="en-US" dirty="0"/>
          </a:p>
          <a:p>
            <a:pPr lvl="0"/>
            <a:r>
              <a:rPr lang="en-US" dirty="0"/>
              <a:t>The “</a:t>
            </a:r>
            <a:r>
              <a:rPr lang="en-US" b="1" dirty="0"/>
              <a:t>Price Transparency</a:t>
            </a:r>
            <a:r>
              <a:rPr lang="en-US" dirty="0"/>
              <a:t>” bill (HB 1175) requires hospitals to provide price transparency and a statement of charges on its web site for defined bundles of services </a:t>
            </a:r>
            <a:r>
              <a:rPr lang="en-US" dirty="0" smtClean="0"/>
              <a:t>and procedures. If requested in writing, it requires most providers to give a good-faith written estimate 7 days before treatment. It also requires the state to select a vendor for an all-payers claims database to compare and shop for prices. </a:t>
            </a:r>
          </a:p>
          <a:p>
            <a:pPr marL="0" indent="0" eaLnBrk="1" fontAlgn="auto" hangingPunct="1">
              <a:spcAft>
                <a:spcPts val="0"/>
              </a:spcAft>
              <a:buClrTx/>
              <a:buFontTx/>
              <a:buNone/>
              <a:defRPr/>
            </a:pPr>
            <a:endParaRPr lang="en-US" sz="3000" kern="1200" dirty="0" smtClean="0">
              <a:latin typeface="Calibri"/>
            </a:endParaRPr>
          </a:p>
          <a:p>
            <a:pPr marL="0" indent="0" eaLnBrk="1" hangingPunct="1">
              <a:buFontTx/>
              <a:buNone/>
              <a:defRPr/>
            </a:pPr>
            <a:endParaRPr lang="en-US" altLang="en-US" sz="2000" dirty="0" smtClean="0"/>
          </a:p>
        </p:txBody>
      </p:sp>
      <p:sp>
        <p:nvSpPr>
          <p:cNvPr id="15363" name="Title 1"/>
          <p:cNvSpPr>
            <a:spLocks noGrp="1"/>
          </p:cNvSpPr>
          <p:nvPr>
            <p:ph type="title"/>
          </p:nvPr>
        </p:nvSpPr>
        <p:spPr>
          <a:xfrm>
            <a:off x="76200" y="228600"/>
            <a:ext cx="9088438" cy="762000"/>
          </a:xfrm>
        </p:spPr>
        <p:txBody>
          <a:bodyPr/>
          <a:lstStyle/>
          <a:p>
            <a:pPr lvl="0" algn="ctr"/>
            <a:r>
              <a:rPr lang="en-US" sz="2400" b="1" dirty="0"/>
              <a:t>Other 2016 Health Care Related Bills that </a:t>
            </a:r>
            <a:r>
              <a:rPr lang="en-US" sz="2400" b="1" u="sng" dirty="0"/>
              <a:t>Passed</a:t>
            </a:r>
            <a:r>
              <a:rPr lang="en-US" sz="2400" dirty="0"/>
              <a:t/>
            </a:r>
            <a:br>
              <a:rPr lang="en-US" sz="2400" dirty="0"/>
            </a:br>
            <a:endParaRPr lang="en-US" altLang="en-US" sz="2400" dirty="0" smtClean="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0" y="274638"/>
            <a:ext cx="9020175" cy="792162"/>
          </a:xfrm>
        </p:spPr>
        <p:txBody>
          <a:bodyPr/>
          <a:lstStyle/>
          <a:p>
            <a:pPr lvl="0" algn="ctr" eaLnBrk="1" hangingPunct="1"/>
            <a:r>
              <a:rPr lang="en-US" sz="2400" b="1" dirty="0"/>
              <a:t>Other 2016 Health Care Related Bills that </a:t>
            </a:r>
            <a:r>
              <a:rPr lang="en-US" sz="2400" b="1" u="sng" dirty="0"/>
              <a:t>Passed</a:t>
            </a:r>
            <a:r>
              <a:rPr lang="en-US" sz="2400" dirty="0"/>
              <a:t/>
            </a:r>
            <a:br>
              <a:rPr lang="en-US" sz="2400" dirty="0"/>
            </a:br>
            <a:endParaRPr lang="en-US" altLang="en-US" sz="2400" dirty="0" smtClean="0"/>
          </a:p>
        </p:txBody>
      </p:sp>
      <p:sp>
        <p:nvSpPr>
          <p:cNvPr id="3" name="Content Placeholder 2"/>
          <p:cNvSpPr>
            <a:spLocks noGrp="1"/>
          </p:cNvSpPr>
          <p:nvPr>
            <p:ph idx="1"/>
          </p:nvPr>
        </p:nvSpPr>
        <p:spPr>
          <a:xfrm>
            <a:off x="152400" y="1066800"/>
            <a:ext cx="8763000" cy="5715000"/>
          </a:xfrm>
        </p:spPr>
        <p:txBody>
          <a:bodyPr/>
          <a:lstStyle/>
          <a:p>
            <a:pPr lvl="0"/>
            <a:r>
              <a:rPr lang="en-US" dirty="0"/>
              <a:t>The “</a:t>
            </a:r>
            <a:r>
              <a:rPr lang="en-US" b="1" dirty="0"/>
              <a:t>Five Year Lawfully Residing </a:t>
            </a:r>
            <a:r>
              <a:rPr lang="en-US" b="1" dirty="0" err="1"/>
              <a:t>KidCare</a:t>
            </a:r>
            <a:r>
              <a:rPr lang="en-US" dirty="0"/>
              <a:t>” bill was included in the 2016-17 Medicaid Budget (HB 5101) and has over $28.8 million. This bill will help cover over 17,000 children lawfully residing in Florida, without first having to wait for five years. </a:t>
            </a:r>
          </a:p>
          <a:p>
            <a:pPr lvl="0"/>
            <a:r>
              <a:rPr lang="en-US" dirty="0"/>
              <a:t>The “</a:t>
            </a:r>
            <a:r>
              <a:rPr lang="en-US" b="1" dirty="0"/>
              <a:t>Mental Health and Substance Abuse</a:t>
            </a:r>
            <a:r>
              <a:rPr lang="en-US" dirty="0"/>
              <a:t>” bill (SB 12) creates a “no wrong door” policy, aligns the </a:t>
            </a:r>
            <a:r>
              <a:rPr lang="en-US" dirty="0" err="1"/>
              <a:t>Marchmen</a:t>
            </a:r>
            <a:r>
              <a:rPr lang="en-US" dirty="0"/>
              <a:t> Act and Baker Acts, and creates a task force within AHCA and DCF to study ways to leverage more federal dollars.</a:t>
            </a:r>
          </a:p>
          <a:p>
            <a:pPr lvl="0"/>
            <a:r>
              <a:rPr lang="en-US" dirty="0"/>
              <a:t>The “</a:t>
            </a:r>
            <a:r>
              <a:rPr lang="en-US" b="1" dirty="0"/>
              <a:t>Medical Marijuana” bill or “Right to Try</a:t>
            </a:r>
            <a:r>
              <a:rPr lang="en-US" dirty="0"/>
              <a:t>” expansion bill will allow terminal patients, defined as dying within 12 months as certified by two physicians, access to full strength THC products.</a:t>
            </a:r>
          </a:p>
          <a:p>
            <a:pPr lvl="0"/>
            <a:r>
              <a:rPr lang="en-US" dirty="0"/>
              <a:t>The “</a:t>
            </a:r>
            <a:r>
              <a:rPr lang="en-US" b="1" dirty="0"/>
              <a:t>Needle-Exchange Pilot Program</a:t>
            </a:r>
            <a:r>
              <a:rPr lang="en-US" dirty="0"/>
              <a:t>” (SB 242) for Miami-Dade.</a:t>
            </a:r>
          </a:p>
          <a:p>
            <a:pPr eaLnBrk="1" fontAlgn="auto" hangingPunct="1">
              <a:spcAft>
                <a:spcPts val="0"/>
              </a:spcAft>
              <a:buClrTx/>
              <a:buFont typeface="Arial" panose="020B0604020202020204" pitchFamily="34" charset="0"/>
              <a:buChar char="•"/>
              <a:defRPr/>
            </a:pPr>
            <a:endParaRPr lang="en-US" sz="2800" kern="1200" dirty="0">
              <a:latin typeface="Calibri"/>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0" y="274638"/>
            <a:ext cx="9020175" cy="792162"/>
          </a:xfrm>
        </p:spPr>
        <p:txBody>
          <a:bodyPr/>
          <a:lstStyle/>
          <a:p>
            <a:pPr lvl="0" algn="ctr" eaLnBrk="1" hangingPunct="1"/>
            <a:r>
              <a:rPr lang="en-US" sz="2400" b="1" dirty="0"/>
              <a:t>2016 Health Care Related Bills that </a:t>
            </a:r>
            <a:r>
              <a:rPr lang="en-US" sz="2400" b="1" u="sng" dirty="0"/>
              <a:t>Failed</a:t>
            </a:r>
            <a:r>
              <a:rPr lang="en-US" sz="2400" dirty="0"/>
              <a:t/>
            </a:r>
            <a:br>
              <a:rPr lang="en-US" sz="2400" dirty="0"/>
            </a:br>
            <a:endParaRPr lang="en-US" altLang="en-US" sz="2400" dirty="0" smtClean="0"/>
          </a:p>
        </p:txBody>
      </p:sp>
      <p:sp>
        <p:nvSpPr>
          <p:cNvPr id="17411" name="Content Placeholder 2"/>
          <p:cNvSpPr>
            <a:spLocks noGrp="1"/>
          </p:cNvSpPr>
          <p:nvPr>
            <p:ph idx="1"/>
          </p:nvPr>
        </p:nvSpPr>
        <p:spPr>
          <a:xfrm>
            <a:off x="457200" y="1066800"/>
            <a:ext cx="8458200" cy="5059363"/>
          </a:xfrm>
        </p:spPr>
        <p:txBody>
          <a:bodyPr/>
          <a:lstStyle/>
          <a:p>
            <a:pPr lvl="0"/>
            <a:r>
              <a:rPr lang="en-US" dirty="0"/>
              <a:t>The “Close the Gap” (Medicaid Expansion) bills. </a:t>
            </a:r>
            <a:endParaRPr lang="en-US" dirty="0" smtClean="0"/>
          </a:p>
          <a:p>
            <a:pPr marL="0" lvl="0" indent="0">
              <a:buNone/>
            </a:pPr>
            <a:endParaRPr lang="en-US" dirty="0"/>
          </a:p>
          <a:p>
            <a:pPr lvl="0"/>
            <a:r>
              <a:rPr lang="en-US" dirty="0"/>
              <a:t>The “Step-Therapy or Fail First” bills</a:t>
            </a:r>
            <a:r>
              <a:rPr lang="en-US" dirty="0" smtClean="0"/>
              <a:t>.</a:t>
            </a:r>
          </a:p>
          <a:p>
            <a:pPr marL="0" lvl="0" indent="0">
              <a:buNone/>
            </a:pPr>
            <a:endParaRPr lang="en-US" dirty="0"/>
          </a:p>
          <a:p>
            <a:pPr lvl="0"/>
            <a:r>
              <a:rPr lang="en-US" dirty="0"/>
              <a:t>The “Direct Primary Care” bills</a:t>
            </a:r>
            <a:r>
              <a:rPr lang="en-US" dirty="0" smtClean="0"/>
              <a:t>.</a:t>
            </a:r>
          </a:p>
          <a:p>
            <a:pPr marL="0" lvl="0" indent="0">
              <a:buNone/>
            </a:pPr>
            <a:endParaRPr lang="en-US" dirty="0"/>
          </a:p>
          <a:p>
            <a:pPr lvl="0"/>
            <a:r>
              <a:rPr lang="en-US" dirty="0"/>
              <a:t>The “Ambulatory Surgical Center 24 hour / overnight stay” bills. </a:t>
            </a:r>
            <a:endParaRPr lang="en-US" dirty="0" smtClean="0"/>
          </a:p>
          <a:p>
            <a:pPr marL="0" lvl="0" indent="0">
              <a:buNone/>
            </a:pPr>
            <a:endParaRPr lang="en-US" dirty="0"/>
          </a:p>
          <a:p>
            <a:pPr lvl="0"/>
            <a:r>
              <a:rPr lang="en-US" dirty="0"/>
              <a:t>The “Hospital Certificate of Need (CON) elimination” bills.</a:t>
            </a:r>
          </a:p>
          <a:p>
            <a:pPr eaLnBrk="1" hangingPunct="1">
              <a:defRPr/>
            </a:pPr>
            <a:endParaRPr lang="en-US" altLang="en-US" dirty="0" smtClean="0"/>
          </a:p>
        </p:txBody>
      </p:sp>
    </p:spTree>
  </p:cSld>
  <p:clrMapOvr>
    <a:masterClrMapping/>
  </p:clrMapOvr>
  <p:transition xmlns:p14="http://schemas.microsoft.com/office/powerpoint/2010/main" spd="med">
    <p:circle/>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76200" y="304800"/>
            <a:ext cx="9144000" cy="762000"/>
          </a:xfrm>
        </p:spPr>
        <p:txBody>
          <a:bodyPr/>
          <a:lstStyle/>
          <a:p>
            <a:pPr algn="ctr"/>
            <a:r>
              <a:rPr lang="en-US" altLang="en-US" sz="2400" b="1" dirty="0" smtClean="0"/>
              <a:t>State Agency Actions</a:t>
            </a:r>
          </a:p>
        </p:txBody>
      </p:sp>
      <p:sp>
        <p:nvSpPr>
          <p:cNvPr id="18435" name="Content Placeholder 2"/>
          <p:cNvSpPr>
            <a:spLocks noGrp="1"/>
          </p:cNvSpPr>
          <p:nvPr>
            <p:ph idx="1"/>
          </p:nvPr>
        </p:nvSpPr>
        <p:spPr>
          <a:xfrm>
            <a:off x="381000" y="1295400"/>
            <a:ext cx="8458200" cy="4830763"/>
          </a:xfrm>
        </p:spPr>
        <p:txBody>
          <a:bodyPr/>
          <a:lstStyle/>
          <a:p>
            <a:pPr lvl="0"/>
            <a:r>
              <a:rPr lang="en-US" dirty="0"/>
              <a:t>ERSD Advisory Task Force Meets with AHCA and discusses:</a:t>
            </a:r>
          </a:p>
          <a:p>
            <a:pPr lvl="1"/>
            <a:r>
              <a:rPr lang="en-US" dirty="0"/>
              <a:t>Transportation Issues</a:t>
            </a:r>
          </a:p>
          <a:p>
            <a:pPr lvl="1"/>
            <a:r>
              <a:rPr lang="en-US" dirty="0"/>
              <a:t>Emergency Medicaid</a:t>
            </a:r>
          </a:p>
          <a:p>
            <a:pPr lvl="1"/>
            <a:r>
              <a:rPr lang="en-US" dirty="0"/>
              <a:t>Medicaid Managed Care</a:t>
            </a:r>
          </a:p>
          <a:p>
            <a:pPr lvl="1"/>
            <a:r>
              <a:rPr lang="en-US" dirty="0"/>
              <a:t>Erythropoiesis Stimulating Agents (ESAs)</a:t>
            </a:r>
          </a:p>
          <a:p>
            <a:pPr lvl="1"/>
            <a:r>
              <a:rPr lang="en-US" dirty="0"/>
              <a:t>Medicaid Program Integrity Billing Audits</a:t>
            </a:r>
          </a:p>
          <a:p>
            <a:r>
              <a:rPr lang="en-US" dirty="0"/>
              <a:t> </a:t>
            </a:r>
          </a:p>
          <a:p>
            <a:pPr lvl="0"/>
            <a:r>
              <a:rPr lang="en-US" dirty="0"/>
              <a:t>Monitoring Dialysis Rule Developments </a:t>
            </a:r>
          </a:p>
          <a:p>
            <a:pPr lvl="1"/>
            <a:r>
              <a:rPr lang="en-US" dirty="0"/>
              <a:t>59G-4.106 Freestanding Dialysis Center Fee Schedule</a:t>
            </a:r>
          </a:p>
          <a:p>
            <a:pPr lvl="1"/>
            <a:r>
              <a:rPr lang="en-US" dirty="0"/>
              <a:t>61N-1.001 General Regulations; Definitions.</a:t>
            </a:r>
          </a:p>
          <a:p>
            <a:pPr marL="0" indent="0" eaLnBrk="1" fontAlgn="auto" hangingPunct="1">
              <a:spcAft>
                <a:spcPts val="0"/>
              </a:spcAft>
              <a:buClrTx/>
              <a:buNone/>
              <a:defRPr/>
            </a:pPr>
            <a:endParaRPr lang="en-US" altLang="en-US" dirty="0" smtClean="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6316662" cy="914400"/>
          </a:xfrm>
        </p:spPr>
        <p:txBody>
          <a:bodyPr/>
          <a:lstStyle/>
          <a:p>
            <a:pPr lvl="0" algn="ctr"/>
            <a:r>
              <a:rPr lang="en-US" sz="2400" b="1" dirty="0"/>
              <a:t>2016 Elections Impact</a:t>
            </a:r>
            <a:r>
              <a:rPr lang="en-US" dirty="0"/>
              <a:t/>
            </a:r>
            <a:br>
              <a:rPr lang="en-US" dirty="0"/>
            </a:br>
            <a:endParaRPr lang="en-US" dirty="0"/>
          </a:p>
        </p:txBody>
      </p:sp>
      <p:sp>
        <p:nvSpPr>
          <p:cNvPr id="3" name="Content Placeholder 2"/>
          <p:cNvSpPr>
            <a:spLocks noGrp="1"/>
          </p:cNvSpPr>
          <p:nvPr>
            <p:ph idx="1"/>
          </p:nvPr>
        </p:nvSpPr>
        <p:spPr>
          <a:xfrm>
            <a:off x="533400" y="914400"/>
            <a:ext cx="8486775" cy="5486400"/>
          </a:xfrm>
        </p:spPr>
        <p:txBody>
          <a:bodyPr/>
          <a:lstStyle/>
          <a:p>
            <a:pPr lvl="0"/>
            <a:r>
              <a:rPr lang="en-US" dirty="0"/>
              <a:t>The 2016 election season is one like never before for many reasons.  </a:t>
            </a:r>
          </a:p>
          <a:p>
            <a:pPr lvl="0"/>
            <a:r>
              <a:rPr lang="en-US" dirty="0"/>
              <a:t>August 30 is the primary and November 8 is the general election.</a:t>
            </a:r>
          </a:p>
          <a:p>
            <a:pPr lvl="0"/>
            <a:r>
              <a:rPr lang="en-US" dirty="0"/>
              <a:t>In addition to the presidential election, Florida has a Senate seat, 27 Congressional seats, all 40 Florida Senate seats and all 120 Florida House seats on the ballot.</a:t>
            </a:r>
          </a:p>
          <a:p>
            <a:pPr lvl="0"/>
            <a:r>
              <a:rPr lang="en-US" dirty="0"/>
              <a:t>Due to term limits, retirements and re-districting, there will be at least:</a:t>
            </a:r>
          </a:p>
          <a:p>
            <a:pPr lvl="1"/>
            <a:r>
              <a:rPr lang="en-US" dirty="0"/>
              <a:t>8 new Congressional members or 30%</a:t>
            </a:r>
          </a:p>
          <a:p>
            <a:pPr lvl="1"/>
            <a:r>
              <a:rPr lang="en-US" dirty="0" smtClean="0"/>
              <a:t>19 </a:t>
            </a:r>
            <a:r>
              <a:rPr lang="en-US" dirty="0"/>
              <a:t>new Senators or </a:t>
            </a:r>
            <a:r>
              <a:rPr lang="en-US" dirty="0" smtClean="0"/>
              <a:t>48%, </a:t>
            </a:r>
            <a:r>
              <a:rPr lang="en-US" dirty="0"/>
              <a:t>and</a:t>
            </a:r>
          </a:p>
          <a:p>
            <a:pPr lvl="1"/>
            <a:r>
              <a:rPr lang="en-US" dirty="0"/>
              <a:t>42 new Representatives or 38%</a:t>
            </a:r>
          </a:p>
          <a:p>
            <a:endParaRPr lang="en-US" dirty="0"/>
          </a:p>
        </p:txBody>
      </p:sp>
    </p:spTree>
    <p:extLst>
      <p:ext uri="{BB962C8B-B14F-4D97-AF65-F5344CB8AC3E}">
        <p14:creationId xmlns:p14="http://schemas.microsoft.com/office/powerpoint/2010/main" val="2873336321"/>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4925" y="381000"/>
            <a:ext cx="9020175" cy="1295400"/>
          </a:xfrm>
        </p:spPr>
        <p:txBody>
          <a:bodyPr/>
          <a:lstStyle/>
          <a:p>
            <a:pPr algn="ctr"/>
            <a:r>
              <a:rPr lang="en-US" altLang="en-US" b="1" dirty="0" smtClean="0"/>
              <a:t>SUPPORT FLORIDA KIDNEY DAY!</a:t>
            </a:r>
            <a:r>
              <a:rPr lang="en-US" altLang="en-US" dirty="0" smtClean="0"/>
              <a:t/>
            </a:r>
            <a:br>
              <a:rPr lang="en-US" altLang="en-US" dirty="0" smtClean="0"/>
            </a:br>
            <a:endParaRPr lang="en-US" altLang="en-US" dirty="0" smtClean="0"/>
          </a:p>
        </p:txBody>
      </p:sp>
      <p:sp>
        <p:nvSpPr>
          <p:cNvPr id="19459" name="Content Placeholder 2"/>
          <p:cNvSpPr>
            <a:spLocks noGrp="1"/>
          </p:cNvSpPr>
          <p:nvPr>
            <p:ph idx="1"/>
          </p:nvPr>
        </p:nvSpPr>
        <p:spPr>
          <a:xfrm>
            <a:off x="76200" y="1371600"/>
            <a:ext cx="8943975" cy="5486400"/>
          </a:xfrm>
        </p:spPr>
        <p:txBody>
          <a:bodyPr/>
          <a:lstStyle/>
          <a:p>
            <a:pPr lvl="0"/>
            <a:r>
              <a:rPr lang="en-US" dirty="0"/>
              <a:t>If the </a:t>
            </a:r>
            <a:r>
              <a:rPr lang="en-US" dirty="0" smtClean="0"/>
              <a:t>FRAA </a:t>
            </a:r>
            <a:r>
              <a:rPr lang="en-US" dirty="0"/>
              <a:t>wants to maintain our legislative successes, we need to continue building relationships with the existing members as well as all new legislators</a:t>
            </a:r>
            <a:r>
              <a:rPr lang="en-US" dirty="0" smtClean="0"/>
              <a:t>.</a:t>
            </a:r>
          </a:p>
          <a:p>
            <a:pPr lvl="0"/>
            <a:endParaRPr lang="en-US" dirty="0"/>
          </a:p>
          <a:p>
            <a:pPr lvl="0"/>
            <a:r>
              <a:rPr lang="en-US" dirty="0"/>
              <a:t>A great way </a:t>
            </a:r>
            <a:r>
              <a:rPr lang="en-US" dirty="0" smtClean="0"/>
              <a:t>is </a:t>
            </a:r>
            <a:r>
              <a:rPr lang="en-US" dirty="0"/>
              <a:t>by attending Kidney Day on the Hill (tentative dates = Feb. </a:t>
            </a:r>
            <a:r>
              <a:rPr lang="en-US" dirty="0" smtClean="0"/>
              <a:t>2017</a:t>
            </a:r>
            <a:r>
              <a:rPr lang="en-US" dirty="0"/>
              <a:t>), but also try to meet / greet and help elect kidney friendly legislators</a:t>
            </a:r>
            <a:r>
              <a:rPr lang="en-US" dirty="0" smtClean="0"/>
              <a:t>.</a:t>
            </a:r>
          </a:p>
          <a:p>
            <a:pPr lvl="0"/>
            <a:endParaRPr lang="en-US" dirty="0"/>
          </a:p>
          <a:p>
            <a:pPr marL="0" lvl="0" indent="0" algn="ctr">
              <a:buNone/>
            </a:pPr>
            <a:r>
              <a:rPr lang="en-US" dirty="0"/>
              <a:t>Please help us, help you</a:t>
            </a:r>
            <a:r>
              <a:rPr lang="en-US" dirty="0" smtClean="0"/>
              <a:t>!</a:t>
            </a:r>
          </a:p>
          <a:p>
            <a:pPr marL="0" indent="0" algn="ctr">
              <a:buNone/>
            </a:pPr>
            <a:r>
              <a:rPr lang="en-US" sz="3200" b="1" dirty="0" smtClean="0"/>
              <a:t>SUPPORT </a:t>
            </a:r>
            <a:r>
              <a:rPr lang="en-US" sz="3200" b="1" dirty="0"/>
              <a:t>THE FLORIDA </a:t>
            </a:r>
            <a:endParaRPr lang="en-US" sz="3200" b="1" dirty="0" smtClean="0"/>
          </a:p>
          <a:p>
            <a:pPr marL="0" indent="0" algn="ctr">
              <a:buNone/>
            </a:pPr>
            <a:r>
              <a:rPr lang="en-US" sz="3200" b="1" dirty="0" smtClean="0"/>
              <a:t>RENAL ADMINISTRATORS ASSOCIATION!</a:t>
            </a:r>
            <a:endParaRPr lang="en-US" sz="3200" b="1" dirty="0"/>
          </a:p>
          <a:p>
            <a:pPr eaLnBrk="1" fontAlgn="auto" hangingPunct="1">
              <a:spcAft>
                <a:spcPts val="0"/>
              </a:spcAft>
              <a:buClrTx/>
              <a:buFont typeface="Arial" panose="020B0604020202020204" pitchFamily="34" charset="0"/>
              <a:buChar char="•"/>
              <a:defRPr/>
            </a:pPr>
            <a:endParaRPr lang="en-US" sz="3200" kern="1200" dirty="0" smtClean="0">
              <a:latin typeface="Calibri"/>
            </a:endParaRPr>
          </a:p>
          <a:p>
            <a:pPr eaLnBrk="1" fontAlgn="auto" hangingPunct="1">
              <a:spcAft>
                <a:spcPts val="0"/>
              </a:spcAft>
              <a:buClrTx/>
              <a:buFont typeface="Arial" panose="020B0604020202020204" pitchFamily="34" charset="0"/>
              <a:buChar char="•"/>
              <a:defRPr/>
            </a:pPr>
            <a:endParaRPr lang="en-US" sz="3200" kern="1200" dirty="0" smtClean="0">
              <a:latin typeface="Calibri"/>
            </a:endParaRPr>
          </a:p>
          <a:p>
            <a:pPr eaLnBrk="1" fontAlgn="auto" hangingPunct="1">
              <a:spcAft>
                <a:spcPts val="0"/>
              </a:spcAft>
              <a:buClrTx/>
              <a:buFont typeface="Arial" panose="020B0604020202020204" pitchFamily="34" charset="0"/>
              <a:buChar char="•"/>
              <a:defRPr/>
            </a:pPr>
            <a:endParaRPr lang="en-US" sz="3200" kern="1200" dirty="0" smtClean="0">
              <a:latin typeface="Calibri"/>
            </a:endParaRPr>
          </a:p>
          <a:p>
            <a:pPr marL="0" indent="0" eaLnBrk="1" fontAlgn="auto" hangingPunct="1">
              <a:spcAft>
                <a:spcPts val="0"/>
              </a:spcAft>
              <a:buClrTx/>
              <a:buFontTx/>
              <a:buNone/>
              <a:defRPr/>
            </a:pPr>
            <a:r>
              <a:rPr lang="en-US" sz="3200" kern="1200" dirty="0" smtClean="0">
                <a:latin typeface="Calibri"/>
              </a:rPr>
              <a:t>    PLEASE SUPPORT  THE FLORIDA RENAL COALTION!</a:t>
            </a:r>
          </a:p>
          <a:p>
            <a:pPr marL="0" indent="0" eaLnBrk="1" fontAlgn="auto" hangingPunct="1">
              <a:spcAft>
                <a:spcPts val="0"/>
              </a:spcAft>
              <a:buClrTx/>
              <a:buFontTx/>
              <a:buNone/>
              <a:defRPr/>
            </a:pPr>
            <a:endParaRPr lang="en-US" sz="3200" kern="1200" dirty="0">
              <a:latin typeface="Calibri"/>
            </a:endParaRPr>
          </a:p>
          <a:p>
            <a:pPr marL="0" indent="0" eaLnBrk="1" fontAlgn="auto" hangingPunct="1">
              <a:spcAft>
                <a:spcPts val="0"/>
              </a:spcAft>
              <a:buClrTx/>
              <a:buFontTx/>
              <a:buNone/>
              <a:defRPr/>
            </a:pPr>
            <a:endParaRPr lang="en-US" sz="3200" kern="1200" dirty="0" smtClean="0">
              <a:latin typeface="Calibri"/>
            </a:endParaRPr>
          </a:p>
          <a:p>
            <a:pPr marL="0" indent="0">
              <a:buFontTx/>
              <a:buNone/>
              <a:defRPr/>
            </a:pPr>
            <a:r>
              <a:rPr lang="en-US" altLang="en-US" dirty="0" smtClean="0"/>
              <a:t>	</a:t>
            </a:r>
          </a:p>
          <a:p>
            <a:pPr marL="0" indent="0">
              <a:buFontTx/>
              <a:buNone/>
              <a:defRPr/>
            </a:pPr>
            <a:endParaRPr lang="en-US" altLang="en-US" dirty="0" smtClean="0"/>
          </a:p>
          <a:p>
            <a:pPr marL="0" indent="0">
              <a:buFontTx/>
              <a:buNone/>
              <a:defRPr/>
            </a:pPr>
            <a:endParaRPr lang="en-US" altLang="en-US" dirty="0" smtClean="0"/>
          </a:p>
          <a:p>
            <a:pPr marL="0" indent="0">
              <a:buFontTx/>
              <a:buNone/>
              <a:defRPr/>
            </a:pPr>
            <a:endParaRPr lang="en-US" altLang="en-US" dirty="0" smtClean="0"/>
          </a:p>
          <a:p>
            <a:pPr marL="0" indent="0">
              <a:buFontTx/>
              <a:buNone/>
              <a:defRPr/>
            </a:pPr>
            <a:endParaRPr lang="en-US" altLang="en-US" dirty="0" smtClean="0"/>
          </a:p>
          <a:p>
            <a:pPr marL="0" indent="0">
              <a:buFontTx/>
              <a:buNone/>
              <a:defRPr/>
            </a:pPr>
            <a:endParaRPr lang="en-US" altLang="en-US" dirty="0" smtClean="0"/>
          </a:p>
          <a:p>
            <a:pPr marL="0" indent="0">
              <a:buFontTx/>
              <a:buNone/>
              <a:defRPr/>
            </a:pPr>
            <a:endParaRPr lang="en-US" altLang="en-US" dirty="0" smtClean="0"/>
          </a:p>
          <a:p>
            <a:pPr marL="0" indent="0">
              <a:buFontTx/>
              <a:buNone/>
              <a:defRPr/>
            </a:pPr>
            <a:endParaRPr lang="en-US" altLang="en-US" dirty="0" smtClean="0"/>
          </a:p>
          <a:p>
            <a:pPr marL="0" indent="0">
              <a:buFontTx/>
              <a:buNone/>
              <a:defRPr/>
            </a:pPr>
            <a:endParaRPr lang="en-US" altLang="en-US" dirty="0" smtClean="0"/>
          </a:p>
          <a:p>
            <a:pPr marL="0" indent="0">
              <a:buFontTx/>
              <a:buNone/>
              <a:defRPr/>
            </a:pPr>
            <a:r>
              <a:rPr lang="en-US" altLang="en-US" dirty="0" smtClean="0"/>
              <a:t>		</a:t>
            </a: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freecodesource.com/myspace-graphics/images_db/875/prod_452_15676.gif"/>
          <p:cNvPicPr>
            <a:picLocks noChangeAspect="1" noChangeArrowheads="1" noCrop="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286000" y="2133600"/>
            <a:ext cx="4591050" cy="278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0" y="0"/>
            <a:ext cx="9020175" cy="868363"/>
          </a:xfrm>
        </p:spPr>
        <p:txBody>
          <a:bodyPr/>
          <a:lstStyle/>
          <a:p>
            <a:pPr algn="ctr" eaLnBrk="1" hangingPunct="1"/>
            <a:r>
              <a:rPr lang="en-US" altLang="en-US" b="1" dirty="0" smtClean="0"/>
              <a:t>2016 Legislative Session</a:t>
            </a:r>
          </a:p>
        </p:txBody>
      </p:sp>
      <p:sp>
        <p:nvSpPr>
          <p:cNvPr id="6147" name="Content Placeholder 2"/>
          <p:cNvSpPr>
            <a:spLocks noGrp="1"/>
          </p:cNvSpPr>
          <p:nvPr>
            <p:ph idx="1"/>
          </p:nvPr>
        </p:nvSpPr>
        <p:spPr>
          <a:xfrm>
            <a:off x="457200" y="1447800"/>
            <a:ext cx="8229600" cy="5181600"/>
          </a:xfrm>
        </p:spPr>
        <p:txBody>
          <a:bodyPr/>
          <a:lstStyle/>
          <a:p>
            <a:pPr marL="0" lvl="0" indent="0" algn="ctr">
              <a:buNone/>
            </a:pPr>
            <a:r>
              <a:rPr lang="en-US" b="1" dirty="0"/>
              <a:t>2016 </a:t>
            </a:r>
            <a:r>
              <a:rPr lang="en-US" b="1" dirty="0" smtClean="0"/>
              <a:t>FRAA </a:t>
            </a:r>
            <a:r>
              <a:rPr lang="en-US" b="1" dirty="0"/>
              <a:t>Legislative Issues</a:t>
            </a:r>
          </a:p>
          <a:p>
            <a:pPr marL="0" indent="0">
              <a:buNone/>
            </a:pPr>
            <a:r>
              <a:rPr lang="en-US" dirty="0"/>
              <a:t> </a:t>
            </a:r>
          </a:p>
          <a:p>
            <a:pPr lvl="0"/>
            <a:r>
              <a:rPr lang="en-US" dirty="0"/>
              <a:t>Protect </a:t>
            </a:r>
            <a:r>
              <a:rPr lang="en-US" dirty="0" err="1"/>
              <a:t>Medi</a:t>
            </a:r>
            <a:r>
              <a:rPr lang="en-US" dirty="0"/>
              <a:t>-Gap risk pool changes / Alonzo Mourning Act</a:t>
            </a:r>
          </a:p>
          <a:p>
            <a:pPr lvl="0"/>
            <a:r>
              <a:rPr lang="en-US" dirty="0"/>
              <a:t>Support the Nurse Licensure Compact</a:t>
            </a:r>
          </a:p>
          <a:p>
            <a:pPr lvl="0"/>
            <a:r>
              <a:rPr lang="en-US" dirty="0"/>
              <a:t>Support MSW, MHC, MFT 5 year internship cap</a:t>
            </a:r>
          </a:p>
          <a:p>
            <a:pPr lvl="0"/>
            <a:r>
              <a:rPr lang="en-US" dirty="0"/>
              <a:t>Support role expansion of physician extenders, ARNP’s and PA’s</a:t>
            </a:r>
          </a:p>
          <a:p>
            <a:pPr lvl="0"/>
            <a:r>
              <a:rPr lang="en-US" dirty="0"/>
              <a:t>Support Telemedicine</a:t>
            </a:r>
          </a:p>
          <a:p>
            <a:pPr lvl="0"/>
            <a:r>
              <a:rPr lang="en-US" dirty="0"/>
              <a:t>Clarify free-standing dialysis clinics can transfer drugs in patient emergencies</a:t>
            </a:r>
          </a:p>
          <a:p>
            <a:pPr lvl="1" eaLnBrk="1" hangingPunct="1">
              <a:lnSpc>
                <a:spcPct val="80000"/>
              </a:lnSpc>
              <a:buFontTx/>
              <a:buNone/>
              <a:defRPr/>
            </a:pPr>
            <a:endParaRPr lang="en-US" altLang="en-US" sz="700" b="1" dirty="0" smtClean="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0" y="304800"/>
            <a:ext cx="9020175" cy="1219200"/>
          </a:xfrm>
        </p:spPr>
        <p:txBody>
          <a:bodyPr/>
          <a:lstStyle/>
          <a:p>
            <a:pPr marL="342900" lvl="0" indent="-342900" algn="ctr">
              <a:spcBef>
                <a:spcPct val="20000"/>
              </a:spcBef>
            </a:pPr>
            <a:r>
              <a:rPr lang="en-US" sz="2400" b="1" dirty="0">
                <a:solidFill>
                  <a:srgbClr val="FFFFFF"/>
                </a:solidFill>
                <a:ea typeface="+mn-ea"/>
              </a:rPr>
              <a:t>Protect </a:t>
            </a:r>
            <a:r>
              <a:rPr lang="en-US" sz="2400" b="1" dirty="0" err="1">
                <a:solidFill>
                  <a:srgbClr val="FFFFFF"/>
                </a:solidFill>
                <a:ea typeface="+mn-ea"/>
              </a:rPr>
              <a:t>Medi</a:t>
            </a:r>
            <a:r>
              <a:rPr lang="en-US" sz="2400" b="1" dirty="0">
                <a:solidFill>
                  <a:srgbClr val="FFFFFF"/>
                </a:solidFill>
                <a:ea typeface="+mn-ea"/>
              </a:rPr>
              <a:t>-Gap risk pool changes / Alonzo Mourning Act</a:t>
            </a:r>
            <a:r>
              <a:rPr lang="en-US" sz="2400" dirty="0">
                <a:solidFill>
                  <a:srgbClr val="FFFFFF"/>
                </a:solidFill>
                <a:ea typeface="+mn-ea"/>
              </a:rPr>
              <a:t/>
            </a:r>
            <a:br>
              <a:rPr lang="en-US" sz="2400" dirty="0">
                <a:solidFill>
                  <a:srgbClr val="FFFFFF"/>
                </a:solidFill>
                <a:ea typeface="+mn-ea"/>
              </a:rPr>
            </a:br>
            <a:endParaRPr lang="en-US" altLang="en-US" b="1" dirty="0" smtClean="0"/>
          </a:p>
        </p:txBody>
      </p:sp>
      <p:sp>
        <p:nvSpPr>
          <p:cNvPr id="7171" name="Content Placeholder 2"/>
          <p:cNvSpPr>
            <a:spLocks noGrp="1"/>
          </p:cNvSpPr>
          <p:nvPr>
            <p:ph idx="1"/>
          </p:nvPr>
        </p:nvSpPr>
        <p:spPr>
          <a:xfrm>
            <a:off x="304800" y="1371600"/>
            <a:ext cx="8610600" cy="6553200"/>
          </a:xfrm>
        </p:spPr>
        <p:txBody>
          <a:bodyPr/>
          <a:lstStyle/>
          <a:p>
            <a:pPr marL="0" indent="0">
              <a:buNone/>
            </a:pPr>
            <a:r>
              <a:rPr lang="en-US" dirty="0"/>
              <a:t> </a:t>
            </a:r>
          </a:p>
          <a:p>
            <a:pPr lvl="0"/>
            <a:r>
              <a:rPr lang="en-US" dirty="0"/>
              <a:t>Sometimes defense wins championships. </a:t>
            </a:r>
            <a:endParaRPr lang="en-US" dirty="0" smtClean="0"/>
          </a:p>
          <a:p>
            <a:pPr lvl="0"/>
            <a:endParaRPr lang="en-US" dirty="0"/>
          </a:p>
          <a:p>
            <a:pPr lvl="0"/>
            <a:r>
              <a:rPr lang="en-US" dirty="0"/>
              <a:t>The </a:t>
            </a:r>
            <a:r>
              <a:rPr lang="en-US" dirty="0" smtClean="0"/>
              <a:t>FRAA </a:t>
            </a:r>
            <a:r>
              <a:rPr lang="en-US" dirty="0"/>
              <a:t>quietly ensured that the Alonzo Mourning Access to Care Act of 2009, aka </a:t>
            </a:r>
            <a:r>
              <a:rPr lang="en-US" dirty="0" err="1"/>
              <a:t>Medi</a:t>
            </a:r>
            <a:r>
              <a:rPr lang="en-US" dirty="0"/>
              <a:t>-Gap legislation, risk pool changes became effective. </a:t>
            </a:r>
            <a:endParaRPr lang="en-US" dirty="0" smtClean="0"/>
          </a:p>
          <a:p>
            <a:pPr lvl="0"/>
            <a:endParaRPr lang="en-US" dirty="0"/>
          </a:p>
          <a:p>
            <a:pPr lvl="0"/>
            <a:r>
              <a:rPr lang="en-US" dirty="0"/>
              <a:t>However, the merger of the below 65 and over 65 pools has not yet produced the anticipated equalization of prices that was expected.</a:t>
            </a:r>
          </a:p>
          <a:p>
            <a:pPr marL="0" indent="0" eaLnBrk="1" fontAlgn="auto" hangingPunct="1">
              <a:spcAft>
                <a:spcPts val="0"/>
              </a:spcAft>
              <a:buClrTx/>
              <a:buFontTx/>
              <a:buNone/>
              <a:defRPr/>
            </a:pPr>
            <a:endParaRPr lang="en-US" sz="1800" kern="1200" dirty="0" smtClean="0">
              <a:latin typeface="Calibri"/>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0" y="0"/>
            <a:ext cx="9020175" cy="46038"/>
          </a:xfrm>
        </p:spPr>
        <p:txBody>
          <a:bodyPr/>
          <a:lstStyle/>
          <a:p>
            <a:pPr algn="ctr" eaLnBrk="1" hangingPunct="1"/>
            <a:endParaRPr lang="en-US" altLang="en-US" smtClean="0"/>
          </a:p>
        </p:txBody>
      </p:sp>
      <p:sp>
        <p:nvSpPr>
          <p:cNvPr id="8195" name="Content Placeholder 2"/>
          <p:cNvSpPr>
            <a:spLocks noGrp="1"/>
          </p:cNvSpPr>
          <p:nvPr>
            <p:ph idx="1"/>
          </p:nvPr>
        </p:nvSpPr>
        <p:spPr>
          <a:xfrm>
            <a:off x="381000" y="533400"/>
            <a:ext cx="8458200" cy="6019800"/>
          </a:xfrm>
        </p:spPr>
        <p:txBody>
          <a:bodyPr/>
          <a:lstStyle/>
          <a:p>
            <a:pPr marL="0" lvl="0" indent="0" algn="ctr">
              <a:buNone/>
            </a:pPr>
            <a:r>
              <a:rPr lang="en-US" b="1" dirty="0"/>
              <a:t>Support the Nurse Licensure Compact</a:t>
            </a:r>
          </a:p>
          <a:p>
            <a:endParaRPr lang="en-US" dirty="0"/>
          </a:p>
          <a:p>
            <a:pPr lvl="0"/>
            <a:r>
              <a:rPr lang="en-US" dirty="0"/>
              <a:t>The </a:t>
            </a:r>
            <a:r>
              <a:rPr lang="en-US" dirty="0" smtClean="0"/>
              <a:t>FRAA, </a:t>
            </a:r>
            <a:r>
              <a:rPr lang="en-US" dirty="0"/>
              <a:t>along with the Florida Hospital Association, took the vocal lead in supporting the Nurse Licensure Compact bill, </a:t>
            </a:r>
            <a:r>
              <a:rPr lang="en-US" b="1" dirty="0"/>
              <a:t>which passed!</a:t>
            </a:r>
            <a:endParaRPr lang="en-US" dirty="0"/>
          </a:p>
          <a:p>
            <a:pPr lvl="0"/>
            <a:r>
              <a:rPr lang="en-US" dirty="0"/>
              <a:t>HB 1061 will allow nurses in 27 other states to have a multi-state license that is accepted in Florida and visa-versa. </a:t>
            </a:r>
          </a:p>
          <a:p>
            <a:pPr lvl="0"/>
            <a:r>
              <a:rPr lang="en-US" dirty="0"/>
              <a:t>However, it does not become effective until December 31, 2018 or upon the signature of 26 other states, which ever happens first.  </a:t>
            </a:r>
          </a:p>
          <a:p>
            <a:pPr lvl="0"/>
            <a:r>
              <a:rPr lang="en-US" dirty="0"/>
              <a:t>A separate public records exemption bill also passed (HB 1063) after the </a:t>
            </a:r>
            <a:r>
              <a:rPr lang="en-US" dirty="0" smtClean="0"/>
              <a:t>FRAA </a:t>
            </a:r>
            <a:r>
              <a:rPr lang="en-US" dirty="0"/>
              <a:t>worked with the Florida Trial Lawyers to resolve sovereign immunity differences.</a:t>
            </a:r>
          </a:p>
          <a:p>
            <a:pPr marL="0" indent="0" eaLnBrk="1" fontAlgn="auto" hangingPunct="1">
              <a:spcAft>
                <a:spcPts val="0"/>
              </a:spcAft>
              <a:buClrTx/>
              <a:buFontTx/>
              <a:buNone/>
              <a:defRPr/>
            </a:pPr>
            <a:endParaRPr lang="en-US" kern="1200" dirty="0" smtClean="0">
              <a:latin typeface="Calibri"/>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idx="4294967295"/>
          </p:nvPr>
        </p:nvSpPr>
        <p:spPr>
          <a:xfrm>
            <a:off x="685800" y="762000"/>
            <a:ext cx="8458200" cy="457200"/>
          </a:xfrm>
        </p:spPr>
        <p:txBody>
          <a:bodyPr/>
          <a:lstStyle/>
          <a:p>
            <a:pPr marL="342900" marR="0" lvl="0" indent="-342900">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Support MSW, MHC, MFT 5 year internship cap</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4294967295"/>
          </p:nvPr>
        </p:nvSpPr>
        <p:spPr>
          <a:xfrm>
            <a:off x="533400" y="228600"/>
            <a:ext cx="8610600" cy="6096000"/>
          </a:xfrm>
        </p:spPr>
        <p:txBody>
          <a:bodyPr/>
          <a:lstStyle/>
          <a:p>
            <a:pPr marL="0" indent="0">
              <a:buFontTx/>
              <a:buNone/>
              <a:defRPr/>
            </a:pPr>
            <a:endParaRPr lang="en-US" dirty="0" smtClean="0"/>
          </a:p>
          <a:p>
            <a:pPr marL="0" indent="0">
              <a:buFontTx/>
              <a:buNone/>
              <a:defRPr/>
            </a:pPr>
            <a:endParaRPr lang="en-US" b="1" dirty="0"/>
          </a:p>
          <a:p>
            <a:pPr lvl="0">
              <a:spcBef>
                <a:spcPts val="0"/>
              </a:spcBef>
              <a:spcAft>
                <a:spcPts val="0"/>
              </a:spcAft>
              <a:buFont typeface="Symbol" panose="05050102010706020507" pitchFamily="18" charset="2"/>
              <a:buChar char=""/>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lvl="0">
              <a:spcBef>
                <a:spcPts val="0"/>
              </a:spcBef>
              <a:spcAft>
                <a:spcPts val="0"/>
              </a:spcAft>
              <a:buFont typeface="Symbol" panose="05050102010706020507" pitchFamily="18" charset="2"/>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The 5 </a:t>
            </a:r>
            <a:r>
              <a:rPr lang="en-US" dirty="0">
                <a:latin typeface="Calibri" panose="020F0502020204030204" pitchFamily="34" charset="0"/>
                <a:ea typeface="Calibri" panose="020F0502020204030204" pitchFamily="34" charset="0"/>
                <a:cs typeface="Times New Roman" panose="02020603050405020304" pitchFamily="18" charset="0"/>
              </a:rPr>
              <a:t>Year Intern Cap for MHC, CSW and MFT bill was supported by the </a:t>
            </a:r>
            <a:r>
              <a:rPr lang="en-US" dirty="0" smtClean="0">
                <a:latin typeface="Calibri" panose="020F0502020204030204" pitchFamily="34" charset="0"/>
                <a:ea typeface="Calibri" panose="020F0502020204030204" pitchFamily="34" charset="0"/>
                <a:cs typeface="Times New Roman" panose="02020603050405020304" pitchFamily="18" charset="0"/>
              </a:rPr>
              <a:t>FRAA, </a:t>
            </a:r>
            <a:r>
              <a:rPr lang="en-US" dirty="0">
                <a:latin typeface="Calibri" panose="020F0502020204030204" pitchFamily="34" charset="0"/>
                <a:ea typeface="Calibri" panose="020F0502020204030204" pitchFamily="34" charset="0"/>
                <a:cs typeface="Times New Roman" panose="02020603050405020304" pitchFamily="18" charset="0"/>
              </a:rPr>
              <a:t>it </a:t>
            </a:r>
            <a:r>
              <a:rPr lang="en-US" b="1" dirty="0">
                <a:latin typeface="Calibri" panose="020F0502020204030204" pitchFamily="34" charset="0"/>
                <a:ea typeface="Calibri" panose="020F0502020204030204" pitchFamily="34" charset="0"/>
                <a:cs typeface="Times New Roman" panose="02020603050405020304" pitchFamily="18" charset="0"/>
              </a:rPr>
              <a:t>also passed into law</a:t>
            </a:r>
            <a:r>
              <a:rPr lang="en-US" dirty="0">
                <a:latin typeface="Calibri" panose="020F0502020204030204" pitchFamily="34" charset="0"/>
                <a:ea typeface="Calibri" panose="020F0502020204030204" pitchFamily="34" charset="0"/>
                <a:cs typeface="Times New Roman" panose="02020603050405020304" pitchFamily="18" charset="0"/>
              </a:rPr>
              <a:t>!</a:t>
            </a:r>
          </a:p>
          <a:p>
            <a:pPr lvl="0">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HB 373 will stop the practice of interns gamming the system by never sitting for the licensure exam and staying in intern status indefinitely. </a:t>
            </a:r>
          </a:p>
          <a:p>
            <a:pPr lvl="0">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All present interns are grandfathered in regardless of how long they have held intern status, as this specific requirement begins on April 1, 2017 and they have until April of 2022 to sit for the exam. </a:t>
            </a:r>
          </a:p>
          <a:p>
            <a:pPr lvl="0">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Other language </a:t>
            </a:r>
            <a:r>
              <a:rPr lang="en-US" dirty="0" smtClean="0">
                <a:latin typeface="Calibri" panose="020F0502020204030204" pitchFamily="34" charset="0"/>
                <a:ea typeface="Calibri" panose="020F0502020204030204" pitchFamily="34" charset="0"/>
                <a:cs typeface="Times New Roman" panose="02020603050405020304" pitchFamily="18" charset="0"/>
              </a:rPr>
              <a:t>required </a:t>
            </a:r>
            <a:r>
              <a:rPr lang="en-US" dirty="0">
                <a:latin typeface="Calibri" panose="020F0502020204030204" pitchFamily="34" charset="0"/>
                <a:ea typeface="Calibri" panose="020F0502020204030204" pitchFamily="34" charset="0"/>
                <a:cs typeface="Times New Roman" panose="02020603050405020304" pitchFamily="18" charset="0"/>
              </a:rPr>
              <a:t>on-sight supervision of interns in the “private practice setting”. There was </a:t>
            </a:r>
            <a:r>
              <a:rPr lang="en-US" dirty="0" smtClean="0">
                <a:latin typeface="Calibri" panose="020F0502020204030204" pitchFamily="34" charset="0"/>
                <a:ea typeface="Calibri" panose="020F0502020204030204" pitchFamily="34" charset="0"/>
                <a:cs typeface="Times New Roman" panose="02020603050405020304" pitchFamily="18" charset="0"/>
              </a:rPr>
              <a:t>concern this </a:t>
            </a:r>
            <a:r>
              <a:rPr lang="en-US" dirty="0">
                <a:latin typeface="Calibri" panose="020F0502020204030204" pitchFamily="34" charset="0"/>
                <a:ea typeface="Calibri" panose="020F0502020204030204" pitchFamily="34" charset="0"/>
                <a:cs typeface="Times New Roman" panose="02020603050405020304" pitchFamily="18" charset="0"/>
              </a:rPr>
              <a:t>supervision requirement might apply to the dialysis setting, but we have been assured the undefined term of “private practice setting” will not apply!</a:t>
            </a:r>
          </a:p>
          <a:p>
            <a:pPr marL="0" indent="0">
              <a:buFontTx/>
              <a:buNone/>
              <a:defRPr/>
            </a:pPr>
            <a:endParaRPr lang="en-US"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04775" y="304800"/>
            <a:ext cx="9248775" cy="808038"/>
          </a:xfrm>
        </p:spPr>
        <p:txBody>
          <a:bodyPr/>
          <a:lstStyle/>
          <a:p>
            <a:pPr lvl="0" algn="ctr"/>
            <a:r>
              <a:rPr lang="en-US" sz="2400" b="1" dirty="0"/>
              <a:t>Support </a:t>
            </a:r>
            <a:r>
              <a:rPr lang="en-US" sz="2400" b="1" dirty="0" smtClean="0"/>
              <a:t>expansion </a:t>
            </a:r>
            <a:r>
              <a:rPr lang="en-US" sz="2400" b="1" dirty="0"/>
              <a:t>of physician </a:t>
            </a:r>
            <a:r>
              <a:rPr lang="en-US" sz="2400" b="1" dirty="0" smtClean="0"/>
              <a:t>extenders</a:t>
            </a:r>
            <a:br>
              <a:rPr lang="en-US" sz="2400" b="1" dirty="0" smtClean="0"/>
            </a:br>
            <a:r>
              <a:rPr lang="en-US" sz="2400" b="1" dirty="0" smtClean="0"/>
              <a:t> </a:t>
            </a:r>
            <a:r>
              <a:rPr lang="en-US" sz="2400" b="1" dirty="0"/>
              <a:t>ARNP’s and PA’s</a:t>
            </a:r>
          </a:p>
        </p:txBody>
      </p:sp>
      <p:sp>
        <p:nvSpPr>
          <p:cNvPr id="11267" name="Content Placeholder 2"/>
          <p:cNvSpPr>
            <a:spLocks noGrp="1"/>
          </p:cNvSpPr>
          <p:nvPr>
            <p:ph idx="1"/>
          </p:nvPr>
        </p:nvSpPr>
        <p:spPr>
          <a:xfrm>
            <a:off x="304800" y="1219200"/>
            <a:ext cx="8610600" cy="5486400"/>
          </a:xfrm>
        </p:spPr>
        <p:txBody>
          <a:bodyPr/>
          <a:lstStyle/>
          <a:p>
            <a:pPr lvl="0"/>
            <a:r>
              <a:rPr lang="en-US" dirty="0"/>
              <a:t>With the support of the </a:t>
            </a:r>
            <a:r>
              <a:rPr lang="en-US" dirty="0" smtClean="0"/>
              <a:t>FRAA, </a:t>
            </a:r>
            <a:r>
              <a:rPr lang="en-US" dirty="0"/>
              <a:t>the ARNP/PA Prescribing Controlled Substances bill </a:t>
            </a:r>
            <a:r>
              <a:rPr lang="en-US" b="1" dirty="0"/>
              <a:t>passed </a:t>
            </a:r>
            <a:r>
              <a:rPr lang="en-US" dirty="0"/>
              <a:t>after more than 20 years of trying! </a:t>
            </a:r>
          </a:p>
          <a:p>
            <a:pPr lvl="0"/>
            <a:r>
              <a:rPr lang="en-US" dirty="0"/>
              <a:t>Florida becomes the last state in the nation to finally allow these physician extenders to prescribe controlled substances, under certain conditions.</a:t>
            </a:r>
          </a:p>
          <a:p>
            <a:pPr lvl="0"/>
            <a:r>
              <a:rPr lang="en-US" dirty="0"/>
              <a:t>HB 423 will allow ARNPs and PAs to prescribe a 7 day supply of controlled substances, as well as require CME and other efficiencies.</a:t>
            </a:r>
          </a:p>
          <a:p>
            <a:pPr lvl="0"/>
            <a:r>
              <a:rPr lang="en-US" dirty="0"/>
              <a:t>The </a:t>
            </a:r>
            <a:r>
              <a:rPr lang="en-US" dirty="0" smtClean="0"/>
              <a:t>FRAA </a:t>
            </a:r>
            <a:r>
              <a:rPr lang="en-US" dirty="0"/>
              <a:t>supported the prescribing in this bill; however, we made it clear that for the chronically ill with end stage renal disease, the FRC supports a collaborative practice model with the nephrologist maintaining oversight.</a:t>
            </a:r>
          </a:p>
          <a:p>
            <a:pPr eaLnBrk="1" fontAlgn="auto" hangingPunct="1">
              <a:spcAft>
                <a:spcPts val="0"/>
              </a:spcAft>
              <a:buClrTx/>
              <a:buFont typeface="Arial" panose="020B0604020202020204" pitchFamily="34" charset="0"/>
              <a:buChar char="•"/>
              <a:defRPr/>
            </a:pPr>
            <a:endParaRPr lang="en-US" sz="1800" kern="1200" dirty="0" smtClean="0">
              <a:solidFill>
                <a:prstClr val="black"/>
              </a:solidFill>
              <a:latin typeface="Calibri"/>
            </a:endParaRPr>
          </a:p>
          <a:p>
            <a:pPr marL="0" indent="0" eaLnBrk="1" hangingPunct="1">
              <a:buFontTx/>
              <a:buNone/>
              <a:defRPr/>
            </a:pPr>
            <a:endParaRPr lang="en-US" sz="1800" dirty="0"/>
          </a:p>
          <a:p>
            <a:pPr marL="0" indent="0" eaLnBrk="1" hangingPunct="1">
              <a:buFontTx/>
              <a:buNone/>
              <a:defRPr/>
            </a:pPr>
            <a:endParaRPr lang="en-US" sz="1800" dirty="0"/>
          </a:p>
          <a:p>
            <a:pPr marL="0" indent="0" eaLnBrk="1" hangingPunct="1">
              <a:buFontTx/>
              <a:buNone/>
              <a:defRPr/>
            </a:pPr>
            <a:endParaRPr lang="en-US" sz="1800" dirty="0" smtClean="0"/>
          </a:p>
          <a:p>
            <a:pPr marL="0" indent="0" eaLnBrk="1" hangingPunct="1">
              <a:buFontTx/>
              <a:buNone/>
              <a:defRPr/>
            </a:pPr>
            <a:endParaRPr lang="en-US" sz="1800" dirty="0"/>
          </a:p>
          <a:p>
            <a:pPr marL="0" indent="0" eaLnBrk="1" hangingPunct="1">
              <a:buFontTx/>
              <a:buNone/>
              <a:defRPr/>
            </a:pPr>
            <a:endParaRPr lang="en-US" sz="1800" dirty="0" smtClean="0"/>
          </a:p>
          <a:p>
            <a:pPr marL="514350" indent="-514350" eaLnBrk="1" hangingPunct="1">
              <a:defRPr/>
            </a:pPr>
            <a:endParaRPr lang="en-US" sz="1800" dirty="0" smtClean="0"/>
          </a:p>
          <a:p>
            <a:pPr marL="514350" indent="-514350" eaLnBrk="1" hangingPunct="1">
              <a:buFontTx/>
              <a:buAutoNum type="romanUcPeriod" startAt="2"/>
              <a:defRPr/>
            </a:pPr>
            <a:endParaRPr lang="en-US" sz="1800" dirty="0" smtClean="0"/>
          </a:p>
          <a:p>
            <a:pPr marL="514350" indent="-514350" eaLnBrk="1" hangingPunct="1">
              <a:buFontTx/>
              <a:buNone/>
              <a:defRPr/>
            </a:pPr>
            <a:endParaRPr lang="en-US" sz="1800" dirty="0" smtClean="0"/>
          </a:p>
          <a:p>
            <a:pPr marL="514350" indent="-514350" eaLnBrk="1" hangingPunct="1">
              <a:buFontTx/>
              <a:buNone/>
              <a:defRPr/>
            </a:pPr>
            <a:endParaRPr lang="en-US" sz="1800" dirty="0" smtClean="0"/>
          </a:p>
          <a:p>
            <a:pPr marL="514350" indent="-514350" eaLnBrk="1" hangingPunct="1">
              <a:buFontTx/>
              <a:buNone/>
              <a:defRPr/>
            </a:pPr>
            <a:endParaRPr lang="en-US" dirty="0" smtClean="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a:xfrm>
            <a:off x="304800" y="609600"/>
            <a:ext cx="8610600" cy="5334000"/>
          </a:xfrm>
        </p:spPr>
        <p:txBody>
          <a:bodyPr/>
          <a:lstStyle/>
          <a:p>
            <a:pPr marL="0" lvl="0" indent="0" algn="ctr">
              <a:buNone/>
            </a:pPr>
            <a:r>
              <a:rPr lang="en-US" b="1" dirty="0"/>
              <a:t>Support Telemedicine</a:t>
            </a:r>
            <a:endParaRPr lang="en-US" b="1" dirty="0" smtClean="0"/>
          </a:p>
          <a:p>
            <a:pPr lvl="0"/>
            <a:endParaRPr lang="en-US" dirty="0"/>
          </a:p>
          <a:p>
            <a:pPr lvl="0"/>
            <a:r>
              <a:rPr lang="en-US" dirty="0" smtClean="0"/>
              <a:t>The </a:t>
            </a:r>
            <a:r>
              <a:rPr lang="en-US" dirty="0"/>
              <a:t>Telemedicine regulation bill (HB 7087) was watered down to only be a survey and advisory council bill, but </a:t>
            </a:r>
            <a:r>
              <a:rPr lang="en-US" b="1" dirty="0"/>
              <a:t>did pass into law</a:t>
            </a:r>
            <a:r>
              <a:rPr lang="en-US" dirty="0"/>
              <a:t>. The House and Senate could not agree on of out-of-state practitioner’s registration and payment issues, but the bill does allow in state usage by Florida licensed practitioners.</a:t>
            </a:r>
          </a:p>
          <a:p>
            <a:pPr lvl="0"/>
            <a:r>
              <a:rPr lang="en-US" dirty="0"/>
              <a:t>The AHCA, DOH and OIR are required to survey facilities, insurance plans and providers seeking specific information on types, extent, costs vs savings, limitations, etc..</a:t>
            </a:r>
          </a:p>
          <a:p>
            <a:pPr lvl="0"/>
            <a:r>
              <a:rPr lang="en-US" dirty="0"/>
              <a:t>As a condition of licensure renewal, all health care practitioners must answer the survey or be subject to penalties!</a:t>
            </a:r>
          </a:p>
          <a:p>
            <a:pPr eaLnBrk="1" hangingPunct="1">
              <a:buFontTx/>
              <a:buNone/>
              <a:defRPr/>
            </a:pPr>
            <a:endParaRPr lang="en-US" altLang="en-US" dirty="0" smtClean="0"/>
          </a:p>
        </p:txBody>
      </p:sp>
      <p:sp>
        <p:nvSpPr>
          <p:cNvPr id="11267" name="Title 1"/>
          <p:cNvSpPr>
            <a:spLocks noGrp="1"/>
          </p:cNvSpPr>
          <p:nvPr>
            <p:ph type="title"/>
          </p:nvPr>
        </p:nvSpPr>
        <p:spPr>
          <a:xfrm>
            <a:off x="0" y="0"/>
            <a:ext cx="9020175" cy="715963"/>
          </a:xfrm>
        </p:spPr>
        <p:txBody>
          <a:bodyPr/>
          <a:lstStyle/>
          <a:p>
            <a:pPr algn="ctr"/>
            <a:r>
              <a:rPr lang="en-US" altLang="en-US" smtClean="0"/>
              <a:t> </a:t>
            </a: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228600" y="762000"/>
            <a:ext cx="8686800" cy="5867400"/>
          </a:xfrm>
        </p:spPr>
        <p:txBody>
          <a:bodyPr/>
          <a:lstStyle/>
          <a:p>
            <a:pPr eaLnBrk="1" fontAlgn="auto" hangingPunct="1">
              <a:spcAft>
                <a:spcPts val="0"/>
              </a:spcAft>
              <a:buClrTx/>
              <a:buFont typeface="Arial" panose="020B0604020202020204" pitchFamily="34" charset="0"/>
              <a:buChar char="•"/>
              <a:defRPr/>
            </a:pPr>
            <a:endParaRPr lang="en-US" sz="1800" kern="1200" dirty="0" smtClean="0">
              <a:latin typeface="Calibri"/>
            </a:endParaRPr>
          </a:p>
          <a:p>
            <a:pPr marL="0" indent="0" eaLnBrk="1" hangingPunct="1">
              <a:buFontTx/>
              <a:buNone/>
              <a:defRPr/>
            </a:pPr>
            <a:endParaRPr lang="en-US" altLang="en-US" sz="1800" dirty="0" smtClean="0"/>
          </a:p>
        </p:txBody>
      </p:sp>
      <p:sp>
        <p:nvSpPr>
          <p:cNvPr id="12291" name="Title 1"/>
          <p:cNvSpPr>
            <a:spLocks noGrp="1"/>
          </p:cNvSpPr>
          <p:nvPr>
            <p:ph type="title"/>
          </p:nvPr>
        </p:nvSpPr>
        <p:spPr>
          <a:xfrm>
            <a:off x="762000" y="381000"/>
            <a:ext cx="7696200" cy="990600"/>
          </a:xfrm>
        </p:spPr>
        <p:txBody>
          <a:bodyPr/>
          <a:lstStyle/>
          <a:p>
            <a:pPr lvl="0" algn="ctr"/>
            <a:r>
              <a:rPr lang="en-US" sz="2400" b="1" dirty="0"/>
              <a:t>Support </a:t>
            </a:r>
            <a:r>
              <a:rPr lang="en-US" sz="2400" b="1" dirty="0" smtClean="0"/>
              <a:t>Telemedicine (cont.)</a:t>
            </a:r>
            <a:r>
              <a:rPr lang="en-US" dirty="0"/>
              <a:t/>
            </a:r>
            <a:br>
              <a:rPr lang="en-US" dirty="0"/>
            </a:br>
            <a:endParaRPr lang="en-US" altLang="en-US" dirty="0" smtClean="0"/>
          </a:p>
        </p:txBody>
      </p:sp>
      <p:sp>
        <p:nvSpPr>
          <p:cNvPr id="2" name="Rectangle 1"/>
          <p:cNvSpPr/>
          <p:nvPr/>
        </p:nvSpPr>
        <p:spPr>
          <a:xfrm>
            <a:off x="914400" y="1371600"/>
            <a:ext cx="7543800" cy="1938992"/>
          </a:xfrm>
          <a:prstGeom prst="rect">
            <a:avLst/>
          </a:prstGeom>
        </p:spPr>
        <p:txBody>
          <a:bodyPr wrap="square">
            <a:spAutoFit/>
          </a:bodyPr>
          <a:lstStyle/>
          <a:p>
            <a:pPr marL="285750" lvl="0" indent="-285750">
              <a:buFont typeface="Arial" panose="020B0604020202020204" pitchFamily="34" charset="0"/>
              <a:buChar char="•"/>
            </a:pPr>
            <a:r>
              <a:rPr lang="en-US" sz="2400" dirty="0"/>
              <a:t>HB 7087 also creates a Tele-Health Advisory Council made up of 15 members. The council is charged with reviewing the surveys and conducting other research with a report due no later than Oct 31, 2017.</a:t>
            </a: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0" y="0"/>
            <a:ext cx="9020175" cy="46038"/>
          </a:xfrm>
        </p:spPr>
        <p:txBody>
          <a:bodyPr/>
          <a:lstStyle/>
          <a:p>
            <a:pPr algn="ctr" eaLnBrk="1" hangingPunct="1"/>
            <a:r>
              <a:rPr lang="en-US" altLang="en-US" smtClean="0"/>
              <a:t>    </a:t>
            </a:r>
          </a:p>
        </p:txBody>
      </p:sp>
      <p:sp>
        <p:nvSpPr>
          <p:cNvPr id="12291" name="Content Placeholder 2"/>
          <p:cNvSpPr>
            <a:spLocks noGrp="1"/>
          </p:cNvSpPr>
          <p:nvPr>
            <p:ph idx="1"/>
          </p:nvPr>
        </p:nvSpPr>
        <p:spPr>
          <a:xfrm>
            <a:off x="152400" y="762000"/>
            <a:ext cx="8763000" cy="8534400"/>
          </a:xfrm>
        </p:spPr>
        <p:txBody>
          <a:bodyPr/>
          <a:lstStyle/>
          <a:p>
            <a:pPr marL="0" lvl="0" indent="0" algn="ctr">
              <a:buNone/>
            </a:pPr>
            <a:r>
              <a:rPr lang="en-US" b="1" dirty="0"/>
              <a:t>Clarify free-standing dialysis clinics can transfer drugs in patient emergencies</a:t>
            </a:r>
          </a:p>
          <a:p>
            <a:pPr marL="0" indent="0">
              <a:buNone/>
            </a:pPr>
            <a:endParaRPr lang="en-US" dirty="0"/>
          </a:p>
          <a:p>
            <a:pPr lvl="0"/>
            <a:r>
              <a:rPr lang="en-US" dirty="0"/>
              <a:t>Issues sometime arise after bill filing deadlines have passed. The only way to respond is through a new “vehicle” or drafting an amendment to an existing bill and then helping that bill pass. </a:t>
            </a:r>
          </a:p>
          <a:p>
            <a:pPr lvl="0"/>
            <a:r>
              <a:rPr lang="en-US" dirty="0"/>
              <a:t>The Department of Business and Professional Regulation’s Drugs, Devices and Cosmetics bill (SB 1604) was used as a vehicle for an amendment for patient emergency transfer of drugs. </a:t>
            </a:r>
          </a:p>
          <a:p>
            <a:pPr lvl="0"/>
            <a:r>
              <a:rPr lang="en-US" dirty="0"/>
              <a:t>Based on </a:t>
            </a:r>
            <a:r>
              <a:rPr lang="en-US" dirty="0" smtClean="0"/>
              <a:t>FRAA </a:t>
            </a:r>
            <a:r>
              <a:rPr lang="en-US" dirty="0"/>
              <a:t>input and negotiations with DBPR, the language below was included in a SB 1604 as an amendment, </a:t>
            </a:r>
            <a:r>
              <a:rPr lang="en-US" b="1" dirty="0"/>
              <a:t>which became law!</a:t>
            </a:r>
            <a:endParaRPr lang="en-US" dirty="0"/>
          </a:p>
          <a:p>
            <a:pPr eaLnBrk="1" fontAlgn="auto" hangingPunct="1">
              <a:spcAft>
                <a:spcPts val="0"/>
              </a:spcAft>
              <a:buClrTx/>
              <a:buFont typeface="Arial" panose="020B0604020202020204" pitchFamily="34" charset="0"/>
              <a:buChar char="•"/>
              <a:defRPr/>
            </a:pPr>
            <a:endParaRPr lang="en-US" sz="3200" kern="1200" dirty="0">
              <a:latin typeface="Calibri"/>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SM2_Text"/>
</p:tagLst>
</file>

<file path=ppt/theme/theme1.xml><?xml version="1.0" encoding="utf-8"?>
<a:theme xmlns:a="http://schemas.openxmlformats.org/drawingml/2006/main" name="ind_2272_slide">
  <a:themeElements>
    <a:clrScheme name="Office Theme 2">
      <a:dk1>
        <a:srgbClr val="000000"/>
      </a:dk1>
      <a:lt1>
        <a:srgbClr val="FFFFFF"/>
      </a:lt1>
      <a:dk2>
        <a:srgbClr val="003399"/>
      </a:dk2>
      <a:lt2>
        <a:srgbClr val="FFFFFF"/>
      </a:lt2>
      <a:accent1>
        <a:srgbClr val="61C7F2"/>
      </a:accent1>
      <a:accent2>
        <a:srgbClr val="C4B2FF"/>
      </a:accent2>
      <a:accent3>
        <a:srgbClr val="AAADCA"/>
      </a:accent3>
      <a:accent4>
        <a:srgbClr val="DADADA"/>
      </a:accent4>
      <a:accent5>
        <a:srgbClr val="B7E0F7"/>
      </a:accent5>
      <a:accent6>
        <a:srgbClr val="B1A1E7"/>
      </a:accent6>
      <a:hlink>
        <a:srgbClr val="B2CCFF"/>
      </a:hlink>
      <a:folHlink>
        <a:srgbClr val="F7D9FF"/>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3399"/>
        </a:dk2>
        <a:lt2>
          <a:srgbClr val="FFFFFF"/>
        </a:lt2>
        <a:accent1>
          <a:srgbClr val="6D99F2"/>
        </a:accent1>
        <a:accent2>
          <a:srgbClr val="6FB8F7"/>
        </a:accent2>
        <a:accent3>
          <a:srgbClr val="AAADCA"/>
        </a:accent3>
        <a:accent4>
          <a:srgbClr val="DADADA"/>
        </a:accent4>
        <a:accent5>
          <a:srgbClr val="BACAF7"/>
        </a:accent5>
        <a:accent6>
          <a:srgbClr val="64A6E0"/>
        </a:accent6>
        <a:hlink>
          <a:srgbClr val="B2CCFF"/>
        </a:hlink>
        <a:folHlink>
          <a:srgbClr val="B2DBFF"/>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3399"/>
        </a:dk2>
        <a:lt2>
          <a:srgbClr val="FFFFFF"/>
        </a:lt2>
        <a:accent1>
          <a:srgbClr val="61C7F2"/>
        </a:accent1>
        <a:accent2>
          <a:srgbClr val="C4B2FF"/>
        </a:accent2>
        <a:accent3>
          <a:srgbClr val="AAADCA"/>
        </a:accent3>
        <a:accent4>
          <a:srgbClr val="DADADA"/>
        </a:accent4>
        <a:accent5>
          <a:srgbClr val="B7E0F7"/>
        </a:accent5>
        <a:accent6>
          <a:srgbClr val="B1A1E7"/>
        </a:accent6>
        <a:hlink>
          <a:srgbClr val="B2CCFF"/>
        </a:hlink>
        <a:folHlink>
          <a:srgbClr val="F7D9FF"/>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FF"/>
        </a:lt1>
        <a:dk2>
          <a:srgbClr val="003399"/>
        </a:dk2>
        <a:lt2>
          <a:srgbClr val="FFFFFF"/>
        </a:lt2>
        <a:accent1>
          <a:srgbClr val="F2AE79"/>
        </a:accent1>
        <a:accent2>
          <a:srgbClr val="8CB2FF"/>
        </a:accent2>
        <a:accent3>
          <a:srgbClr val="AAADCA"/>
        </a:accent3>
        <a:accent4>
          <a:srgbClr val="DADADA"/>
        </a:accent4>
        <a:accent5>
          <a:srgbClr val="F7D3BE"/>
        </a:accent5>
        <a:accent6>
          <a:srgbClr val="7EA1E7"/>
        </a:accent6>
        <a:hlink>
          <a:srgbClr val="FFCFCC"/>
        </a:hlink>
        <a:folHlink>
          <a:srgbClr val="F7E9A1"/>
        </a:folHlink>
      </a:clrScheme>
      <a:clrMap bg1="dk2" tx1="lt1" bg2="dk1" tx2="lt2" accent1="accent1" accent2="accent2" accent3="accent3" accent4="accent4" accent5="accent5" accent6="accent6" hlink="hlink" folHlink="folHlink"/>
    </a:extraClrScheme>
    <a:extraClrScheme>
      <a:clrScheme name="Office Theme 4">
        <a:dk1>
          <a:srgbClr val="000000"/>
        </a:dk1>
        <a:lt1>
          <a:srgbClr val="FFFFFF"/>
        </a:lt1>
        <a:dk2>
          <a:srgbClr val="003399"/>
        </a:dk2>
        <a:lt2>
          <a:srgbClr val="FFFFFF"/>
        </a:lt2>
        <a:accent1>
          <a:srgbClr val="B5DE6F"/>
        </a:accent1>
        <a:accent2>
          <a:srgbClr val="E6CF5C"/>
        </a:accent2>
        <a:accent3>
          <a:srgbClr val="AAADCA"/>
        </a:accent3>
        <a:accent4>
          <a:srgbClr val="DADADA"/>
        </a:accent4>
        <a:accent5>
          <a:srgbClr val="D7ECBB"/>
        </a:accent5>
        <a:accent6>
          <a:srgbClr val="D0BB53"/>
        </a:accent6>
        <a:hlink>
          <a:srgbClr val="FFD9EB"/>
        </a:hlink>
        <a:folHlink>
          <a:srgbClr val="B2CCFF"/>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B2B2B2"/>
        </a:lt2>
        <a:accent1>
          <a:srgbClr val="6D99F2"/>
        </a:accent1>
        <a:accent2>
          <a:srgbClr val="6FB8F7"/>
        </a:accent2>
        <a:accent3>
          <a:srgbClr val="FFFFFF"/>
        </a:accent3>
        <a:accent4>
          <a:srgbClr val="000000"/>
        </a:accent4>
        <a:accent5>
          <a:srgbClr val="BACAF7"/>
        </a:accent5>
        <a:accent6>
          <a:srgbClr val="64A6E0"/>
        </a:accent6>
        <a:hlink>
          <a:srgbClr val="B2CCFF"/>
        </a:hlink>
        <a:folHlink>
          <a:srgbClr val="B2DBFF"/>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B2B2B2"/>
        </a:lt2>
        <a:accent1>
          <a:srgbClr val="61C7F2"/>
        </a:accent1>
        <a:accent2>
          <a:srgbClr val="C4B2FF"/>
        </a:accent2>
        <a:accent3>
          <a:srgbClr val="FFFFFF"/>
        </a:accent3>
        <a:accent4>
          <a:srgbClr val="000000"/>
        </a:accent4>
        <a:accent5>
          <a:srgbClr val="B7E0F7"/>
        </a:accent5>
        <a:accent6>
          <a:srgbClr val="B1A1E7"/>
        </a:accent6>
        <a:hlink>
          <a:srgbClr val="B2CCFF"/>
        </a:hlink>
        <a:folHlink>
          <a:srgbClr val="F7D9FF"/>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B2B2B2"/>
        </a:lt2>
        <a:accent1>
          <a:srgbClr val="F2AE79"/>
        </a:accent1>
        <a:accent2>
          <a:srgbClr val="8CB2FF"/>
        </a:accent2>
        <a:accent3>
          <a:srgbClr val="FFFFFF"/>
        </a:accent3>
        <a:accent4>
          <a:srgbClr val="000000"/>
        </a:accent4>
        <a:accent5>
          <a:srgbClr val="F7D3BE"/>
        </a:accent5>
        <a:accent6>
          <a:srgbClr val="7EA1E7"/>
        </a:accent6>
        <a:hlink>
          <a:srgbClr val="FFCFCC"/>
        </a:hlink>
        <a:folHlink>
          <a:srgbClr val="F7E9A1"/>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B2B2B2"/>
        </a:lt2>
        <a:accent1>
          <a:srgbClr val="B5DE6F"/>
        </a:accent1>
        <a:accent2>
          <a:srgbClr val="E6CF5C"/>
        </a:accent2>
        <a:accent3>
          <a:srgbClr val="FFFFFF"/>
        </a:accent3>
        <a:accent4>
          <a:srgbClr val="000000"/>
        </a:accent4>
        <a:accent5>
          <a:srgbClr val="D7ECBB"/>
        </a:accent5>
        <a:accent6>
          <a:srgbClr val="D0BB53"/>
        </a:accent6>
        <a:hlink>
          <a:srgbClr val="FFD9EB"/>
        </a:hlink>
        <a:folHlink>
          <a:srgbClr val="B2CC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FFFFFF"/>
      </a:lt1>
      <a:dk2>
        <a:srgbClr val="003399"/>
      </a:dk2>
      <a:lt2>
        <a:srgbClr val="FFFFFF"/>
      </a:lt2>
      <a:accent1>
        <a:srgbClr val="61C7F2"/>
      </a:accent1>
      <a:accent2>
        <a:srgbClr val="C4B2FF"/>
      </a:accent2>
      <a:accent3>
        <a:srgbClr val="AAADCA"/>
      </a:accent3>
      <a:accent4>
        <a:srgbClr val="DADADA"/>
      </a:accent4>
      <a:accent5>
        <a:srgbClr val="B7E0F7"/>
      </a:accent5>
      <a:accent6>
        <a:srgbClr val="B1A1E7"/>
      </a:accent6>
      <a:hlink>
        <a:srgbClr val="B2CCFF"/>
      </a:hlink>
      <a:folHlink>
        <a:srgbClr val="F7D9FF"/>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3399"/>
        </a:dk2>
        <a:lt2>
          <a:srgbClr val="FFFFFF"/>
        </a:lt2>
        <a:accent1>
          <a:srgbClr val="6D99F2"/>
        </a:accent1>
        <a:accent2>
          <a:srgbClr val="6FB8F7"/>
        </a:accent2>
        <a:accent3>
          <a:srgbClr val="AAADCA"/>
        </a:accent3>
        <a:accent4>
          <a:srgbClr val="DADADA"/>
        </a:accent4>
        <a:accent5>
          <a:srgbClr val="BACAF7"/>
        </a:accent5>
        <a:accent6>
          <a:srgbClr val="64A6E0"/>
        </a:accent6>
        <a:hlink>
          <a:srgbClr val="B2CCFF"/>
        </a:hlink>
        <a:folHlink>
          <a:srgbClr val="B2DBFF"/>
        </a:folHlink>
      </a:clrScheme>
      <a:clrMap bg1="dk2" tx1="lt1" bg2="dk1" tx2="lt2" accent1="accent1" accent2="accent2" accent3="accent3" accent4="accent4" accent5="accent5" accent6="accent6" hlink="hlink" folHlink="folHlink"/>
    </a:extraClrScheme>
    <a:extraClrScheme>
      <a:clrScheme name="1_Default Design 2">
        <a:dk1>
          <a:srgbClr val="000000"/>
        </a:dk1>
        <a:lt1>
          <a:srgbClr val="FFFFFF"/>
        </a:lt1>
        <a:dk2>
          <a:srgbClr val="003399"/>
        </a:dk2>
        <a:lt2>
          <a:srgbClr val="FFFFFF"/>
        </a:lt2>
        <a:accent1>
          <a:srgbClr val="61C7F2"/>
        </a:accent1>
        <a:accent2>
          <a:srgbClr val="C4B2FF"/>
        </a:accent2>
        <a:accent3>
          <a:srgbClr val="AAADCA"/>
        </a:accent3>
        <a:accent4>
          <a:srgbClr val="DADADA"/>
        </a:accent4>
        <a:accent5>
          <a:srgbClr val="B7E0F7"/>
        </a:accent5>
        <a:accent6>
          <a:srgbClr val="B1A1E7"/>
        </a:accent6>
        <a:hlink>
          <a:srgbClr val="B2CCFF"/>
        </a:hlink>
        <a:folHlink>
          <a:srgbClr val="F7D9FF"/>
        </a:folHlink>
      </a:clrScheme>
      <a:clrMap bg1="dk2" tx1="lt1" bg2="dk1" tx2="lt2" accent1="accent1" accent2="accent2" accent3="accent3" accent4="accent4" accent5="accent5" accent6="accent6" hlink="hlink" folHlink="folHlink"/>
    </a:extraClrScheme>
    <a:extraClrScheme>
      <a:clrScheme name="1_Default Design 3">
        <a:dk1>
          <a:srgbClr val="000000"/>
        </a:dk1>
        <a:lt1>
          <a:srgbClr val="FFFFFF"/>
        </a:lt1>
        <a:dk2>
          <a:srgbClr val="003399"/>
        </a:dk2>
        <a:lt2>
          <a:srgbClr val="FFFFFF"/>
        </a:lt2>
        <a:accent1>
          <a:srgbClr val="F2AE79"/>
        </a:accent1>
        <a:accent2>
          <a:srgbClr val="8CB2FF"/>
        </a:accent2>
        <a:accent3>
          <a:srgbClr val="AAADCA"/>
        </a:accent3>
        <a:accent4>
          <a:srgbClr val="DADADA"/>
        </a:accent4>
        <a:accent5>
          <a:srgbClr val="F7D3BE"/>
        </a:accent5>
        <a:accent6>
          <a:srgbClr val="7EA1E7"/>
        </a:accent6>
        <a:hlink>
          <a:srgbClr val="FFCFCC"/>
        </a:hlink>
        <a:folHlink>
          <a:srgbClr val="F7E9A1"/>
        </a:folHlink>
      </a:clrScheme>
      <a:clrMap bg1="dk2" tx1="lt1" bg2="dk1" tx2="lt2" accent1="accent1" accent2="accent2" accent3="accent3" accent4="accent4" accent5="accent5" accent6="accent6" hlink="hlink" folHlink="folHlink"/>
    </a:extraClrScheme>
    <a:extraClrScheme>
      <a:clrScheme name="1_Default Design 4">
        <a:dk1>
          <a:srgbClr val="000000"/>
        </a:dk1>
        <a:lt1>
          <a:srgbClr val="FFFFFF"/>
        </a:lt1>
        <a:dk2>
          <a:srgbClr val="003399"/>
        </a:dk2>
        <a:lt2>
          <a:srgbClr val="FFFFFF"/>
        </a:lt2>
        <a:accent1>
          <a:srgbClr val="B5DE6F"/>
        </a:accent1>
        <a:accent2>
          <a:srgbClr val="E6CF5C"/>
        </a:accent2>
        <a:accent3>
          <a:srgbClr val="AAADCA"/>
        </a:accent3>
        <a:accent4>
          <a:srgbClr val="DADADA"/>
        </a:accent4>
        <a:accent5>
          <a:srgbClr val="D7ECBB"/>
        </a:accent5>
        <a:accent6>
          <a:srgbClr val="D0BB53"/>
        </a:accent6>
        <a:hlink>
          <a:srgbClr val="FFD9EB"/>
        </a:hlink>
        <a:folHlink>
          <a:srgbClr val="B2CCFF"/>
        </a:folHlink>
      </a:clrScheme>
      <a:clrMap bg1="dk2" tx1="lt1" bg2="dk1" tx2="lt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B2B2B2"/>
        </a:lt2>
        <a:accent1>
          <a:srgbClr val="6D99F2"/>
        </a:accent1>
        <a:accent2>
          <a:srgbClr val="6FB8F7"/>
        </a:accent2>
        <a:accent3>
          <a:srgbClr val="FFFFFF"/>
        </a:accent3>
        <a:accent4>
          <a:srgbClr val="000000"/>
        </a:accent4>
        <a:accent5>
          <a:srgbClr val="BACAF7"/>
        </a:accent5>
        <a:accent6>
          <a:srgbClr val="64A6E0"/>
        </a:accent6>
        <a:hlink>
          <a:srgbClr val="B2CCFF"/>
        </a:hlink>
        <a:folHlink>
          <a:srgbClr val="B2DBFF"/>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B2B2B2"/>
        </a:lt2>
        <a:accent1>
          <a:srgbClr val="61C7F2"/>
        </a:accent1>
        <a:accent2>
          <a:srgbClr val="C4B2FF"/>
        </a:accent2>
        <a:accent3>
          <a:srgbClr val="FFFFFF"/>
        </a:accent3>
        <a:accent4>
          <a:srgbClr val="000000"/>
        </a:accent4>
        <a:accent5>
          <a:srgbClr val="B7E0F7"/>
        </a:accent5>
        <a:accent6>
          <a:srgbClr val="B1A1E7"/>
        </a:accent6>
        <a:hlink>
          <a:srgbClr val="B2CCFF"/>
        </a:hlink>
        <a:folHlink>
          <a:srgbClr val="F7D9FF"/>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B2B2B2"/>
        </a:lt2>
        <a:accent1>
          <a:srgbClr val="F2AE79"/>
        </a:accent1>
        <a:accent2>
          <a:srgbClr val="8CB2FF"/>
        </a:accent2>
        <a:accent3>
          <a:srgbClr val="FFFFFF"/>
        </a:accent3>
        <a:accent4>
          <a:srgbClr val="000000"/>
        </a:accent4>
        <a:accent5>
          <a:srgbClr val="F7D3BE"/>
        </a:accent5>
        <a:accent6>
          <a:srgbClr val="7EA1E7"/>
        </a:accent6>
        <a:hlink>
          <a:srgbClr val="FFCFCC"/>
        </a:hlink>
        <a:folHlink>
          <a:srgbClr val="F7E9A1"/>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B2B2B2"/>
        </a:lt2>
        <a:accent1>
          <a:srgbClr val="B5DE6F"/>
        </a:accent1>
        <a:accent2>
          <a:srgbClr val="E6CF5C"/>
        </a:accent2>
        <a:accent3>
          <a:srgbClr val="FFFFFF"/>
        </a:accent3>
        <a:accent4>
          <a:srgbClr val="000000"/>
        </a:accent4>
        <a:accent5>
          <a:srgbClr val="D7ECBB"/>
        </a:accent5>
        <a:accent6>
          <a:srgbClr val="D0BB53"/>
        </a:accent6>
        <a:hlink>
          <a:srgbClr val="FFD9EB"/>
        </a:hlink>
        <a:folHlink>
          <a:srgbClr val="B2CC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USA flag</Template>
  <TotalTime>9229</TotalTime>
  <Words>1367</Words>
  <Application>Microsoft Macintosh PowerPoint</Application>
  <PresentationFormat>On-screen Show (4:3)</PresentationFormat>
  <Paragraphs>127</Paragraphs>
  <Slides>17</Slides>
  <Notes>1</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ind_2272_slide</vt:lpstr>
      <vt:lpstr>1_Default Design</vt:lpstr>
      <vt:lpstr>Florida Legislative Review</vt:lpstr>
      <vt:lpstr>2016 Legislative Session</vt:lpstr>
      <vt:lpstr>Protect Medi-Gap risk pool changes / Alonzo Mourning Act </vt:lpstr>
      <vt:lpstr>PowerPoint Presentation</vt:lpstr>
      <vt:lpstr>Support MSW, MHC, MFT 5 year internship cap</vt:lpstr>
      <vt:lpstr>Support expansion of physician extenders  ARNP’s and PA’s</vt:lpstr>
      <vt:lpstr> </vt:lpstr>
      <vt:lpstr>Support Telemedicine (cont.) </vt:lpstr>
      <vt:lpstr>    </vt:lpstr>
      <vt:lpstr>   Clarify free-standing dialysis clinics can transfer drugs in patient emergencies (cont.) </vt:lpstr>
      <vt:lpstr>Other 2016 Health Care Related Bills that Passed </vt:lpstr>
      <vt:lpstr>Other 2016 Health Care Related Bills that Passed </vt:lpstr>
      <vt:lpstr>2016 Health Care Related Bills that Failed </vt:lpstr>
      <vt:lpstr>State Agency Actions</vt:lpstr>
      <vt:lpstr>2016 Elections Impact </vt:lpstr>
      <vt:lpstr>SUPPORT FLORIDA KIDNEY DAY! </vt:lpstr>
      <vt:lpstr>PowerPoint Presentation</vt:lpstr>
    </vt:vector>
  </TitlesOfParts>
  <Company>FMCNA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Martha Valdez</dc:creator>
  <cp:lastModifiedBy>Amy Kozsuch</cp:lastModifiedBy>
  <cp:revision>290</cp:revision>
  <cp:lastPrinted>2013-07-21T17:53:53Z</cp:lastPrinted>
  <dcterms:created xsi:type="dcterms:W3CDTF">2012-07-13T18:08:34Z</dcterms:created>
  <dcterms:modified xsi:type="dcterms:W3CDTF">2016-07-28T18:34:36Z</dcterms:modified>
</cp:coreProperties>
</file>