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314" r:id="rId2"/>
    <p:sldId id="294" r:id="rId3"/>
    <p:sldId id="295" r:id="rId4"/>
    <p:sldId id="258" r:id="rId5"/>
    <p:sldId id="296" r:id="rId6"/>
    <p:sldId id="315" r:id="rId7"/>
    <p:sldId id="297" r:id="rId8"/>
    <p:sldId id="316" r:id="rId9"/>
    <p:sldId id="317" r:id="rId10"/>
    <p:sldId id="318" r:id="rId11"/>
    <p:sldId id="307" r:id="rId12"/>
    <p:sldId id="271" r:id="rId13"/>
    <p:sldId id="319" r:id="rId14"/>
    <p:sldId id="320" r:id="rId15"/>
    <p:sldId id="321" r:id="rId16"/>
    <p:sldId id="277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57" autoAdjust="0"/>
    <p:restoredTop sz="94660"/>
  </p:normalViewPr>
  <p:slideViewPr>
    <p:cSldViewPr>
      <p:cViewPr varScale="1">
        <p:scale>
          <a:sx n="75" d="100"/>
          <a:sy n="75" d="100"/>
        </p:scale>
        <p:origin x="-440" y="-1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BE62C-292C-47C3-8377-372851C13861}" type="datetimeFigureOut">
              <a:rPr lang="en-US" smtClean="0"/>
              <a:pPr/>
              <a:t>7/30/16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F67AB-1E7A-48BE-B8EF-F2043F02C0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BE62C-292C-47C3-8377-372851C13861}" type="datetimeFigureOut">
              <a:rPr lang="en-US" smtClean="0"/>
              <a:pPr/>
              <a:t>7/30/16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F67AB-1E7A-48BE-B8EF-F2043F02C0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BE62C-292C-47C3-8377-372851C13861}" type="datetimeFigureOut">
              <a:rPr lang="en-US" smtClean="0"/>
              <a:pPr/>
              <a:t>7/30/16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F67AB-1E7A-48BE-B8EF-F2043F02C0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BE62C-292C-47C3-8377-372851C13861}" type="datetimeFigureOut">
              <a:rPr lang="en-US" smtClean="0"/>
              <a:pPr/>
              <a:t>7/30/16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F67AB-1E7A-48BE-B8EF-F2043F02C0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BE62C-292C-47C3-8377-372851C13861}" type="datetimeFigureOut">
              <a:rPr lang="en-US" smtClean="0"/>
              <a:pPr/>
              <a:t>7/30/16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F67AB-1E7A-48BE-B8EF-F2043F02C0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BE62C-292C-47C3-8377-372851C13861}" type="datetimeFigureOut">
              <a:rPr lang="en-US" smtClean="0"/>
              <a:pPr/>
              <a:t>7/30/16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F67AB-1E7A-48BE-B8EF-F2043F02C0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BE62C-292C-47C3-8377-372851C13861}" type="datetimeFigureOut">
              <a:rPr lang="en-US" smtClean="0"/>
              <a:pPr/>
              <a:t>7/30/16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F67AB-1E7A-48BE-B8EF-F2043F02C0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BE62C-292C-47C3-8377-372851C13861}" type="datetimeFigureOut">
              <a:rPr lang="en-US" smtClean="0"/>
              <a:pPr/>
              <a:t>7/30/16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5F67AB-1E7A-48BE-B8EF-F2043F02C0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BE62C-292C-47C3-8377-372851C13861}" type="datetimeFigureOut">
              <a:rPr lang="en-US" smtClean="0"/>
              <a:pPr/>
              <a:t>7/30/16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F67AB-1E7A-48BE-B8EF-F2043F02C0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BE62C-292C-47C3-8377-372851C13861}" type="datetimeFigureOut">
              <a:rPr lang="en-US" smtClean="0"/>
              <a:pPr/>
              <a:t>7/30/16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3E5F67AB-1E7A-48BE-B8EF-F2043F02C0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E30BE62C-292C-47C3-8377-372851C13861}" type="datetimeFigureOut">
              <a:rPr lang="en-US" smtClean="0"/>
              <a:pPr/>
              <a:t>7/30/16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F67AB-1E7A-48BE-B8EF-F2043F02C0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E30BE62C-292C-47C3-8377-372851C13861}" type="datetimeFigureOut">
              <a:rPr lang="en-US" smtClean="0"/>
              <a:pPr/>
              <a:t>7/30/16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3E5F67AB-1E7A-48BE-B8EF-F2043F02C09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143000"/>
            <a:ext cx="4572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3590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Member Assistance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Education and Resources</a:t>
            </a:r>
          </a:p>
          <a:p>
            <a:r>
              <a:rPr lang="en-US" dirty="0" smtClean="0"/>
              <a:t>Two Tracks – Alternative Payment Models or Merit-Based Incentive Payment System</a:t>
            </a:r>
          </a:p>
          <a:p>
            <a:r>
              <a:rPr lang="en-US" dirty="0" smtClean="0"/>
              <a:t>RPA Collaborations</a:t>
            </a:r>
          </a:p>
          <a:p>
            <a:pPr lvl="1"/>
            <a:r>
              <a:rPr lang="en-US" dirty="0" smtClean="0"/>
              <a:t>ESCOs</a:t>
            </a:r>
          </a:p>
          <a:p>
            <a:pPr lvl="1"/>
            <a:r>
              <a:rPr lang="en-US" dirty="0" smtClean="0"/>
              <a:t>Clinical Quality Data Registry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5369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RPA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2016 Combined Coding &amp; Reimbursement Conference </a:t>
            </a:r>
          </a:p>
          <a:p>
            <a:endParaRPr lang="en-US" dirty="0"/>
          </a:p>
          <a:p>
            <a:r>
              <a:rPr lang="en-US" dirty="0" smtClean="0"/>
              <a:t>Taking place at start of the 2016 FSN Annual Meeting in Delray Beach, FL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68381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2016 FL Legislation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Transparency</a:t>
            </a:r>
          </a:p>
          <a:p>
            <a:r>
              <a:rPr lang="en-US" dirty="0" smtClean="0"/>
              <a:t>Out of Network Billing</a:t>
            </a:r>
          </a:p>
          <a:p>
            <a:r>
              <a:rPr lang="en-US" dirty="0" smtClean="0"/>
              <a:t>PA and ARNP Prescribing Controlled Substances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7798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FSN Medical Malpractice Program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75 Members</a:t>
            </a:r>
          </a:p>
          <a:p>
            <a:r>
              <a:rPr lang="en-US" dirty="0" err="1" smtClean="0"/>
              <a:t>MedPro</a:t>
            </a:r>
            <a:r>
              <a:rPr lang="en-US" dirty="0" smtClean="0"/>
              <a:t> is the program partner</a:t>
            </a:r>
          </a:p>
          <a:p>
            <a:r>
              <a:rPr lang="en-US" dirty="0" smtClean="0"/>
              <a:t>Innovative Marketing and Program Features</a:t>
            </a:r>
          </a:p>
          <a:p>
            <a:r>
              <a:rPr lang="en-US" dirty="0" smtClean="0"/>
              <a:t>Facility and physician coverage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51007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Year’s Challenge?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Patient education on network adequacy for Medicare Advantage plans</a:t>
            </a:r>
          </a:p>
          <a:p>
            <a:r>
              <a:rPr lang="en-US" dirty="0" smtClean="0"/>
              <a:t>Narrow Networks = considerable travel challenges for patients</a:t>
            </a:r>
          </a:p>
          <a:p>
            <a:r>
              <a:rPr lang="en-US" dirty="0" smtClean="0"/>
              <a:t>Resources and awareness for patients during open enrollment periods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58342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57400" y="0"/>
            <a:ext cx="1301115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54983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3352800"/>
            <a:ext cx="6480048" cy="2301240"/>
          </a:xfrm>
        </p:spPr>
        <p:txBody>
          <a:bodyPr/>
          <a:lstStyle/>
          <a:p>
            <a:r>
              <a:rPr lang="en-US" dirty="0" smtClean="0"/>
              <a:t>Thank you!</a:t>
            </a:r>
            <a:br>
              <a:rPr lang="en-US" dirty="0" smtClean="0"/>
            </a:br>
            <a:r>
              <a:rPr lang="en-US" sz="3200" dirty="0" smtClean="0"/>
              <a:t>fcobbe@cobbemanagement.com</a:t>
            </a:r>
            <a:endParaRPr lang="en-US" sz="32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33400"/>
            <a:ext cx="3541713" cy="246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05000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00B0F0"/>
                </a:solidFill>
              </a:rPr>
              <a:t>Mission Statement</a:t>
            </a:r>
            <a:endParaRPr lang="en-US" b="1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576" indent="0" algn="ctr">
              <a:buNone/>
            </a:pPr>
            <a:r>
              <a:rPr lang="en-US" sz="3200" dirty="0"/>
              <a:t>FSN represents and serves the interests of Florida nephrologists in their pursuit and delivery of quality care for patients with kidney disease.</a:t>
            </a:r>
          </a:p>
          <a:p>
            <a:pPr marL="36576" indent="0">
              <a:buNone/>
            </a:pP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886200"/>
            <a:ext cx="3541713" cy="246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66841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00B0F0"/>
                </a:solidFill>
              </a:rPr>
              <a:t>Strategic Priorities</a:t>
            </a:r>
            <a:endParaRPr lang="en-US" b="1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z="2800" b="1" dirty="0"/>
              <a:t>Education</a:t>
            </a:r>
            <a:r>
              <a:rPr lang="en-US" sz="2800" dirty="0"/>
              <a:t>  </a:t>
            </a:r>
          </a:p>
          <a:p>
            <a:pPr>
              <a:buFont typeface="Wingdings" pitchFamily="2" charset="2"/>
              <a:buChar char="Ø"/>
            </a:pPr>
            <a:r>
              <a:rPr lang="en-US" sz="2800" b="1" dirty="0"/>
              <a:t>Regulatory &amp; Legislative Advocacy</a:t>
            </a:r>
            <a:r>
              <a:rPr lang="en-US" sz="2800" dirty="0"/>
              <a:t> </a:t>
            </a:r>
          </a:p>
          <a:p>
            <a:pPr>
              <a:buFont typeface="Wingdings" pitchFamily="2" charset="2"/>
              <a:buChar char="Ø"/>
            </a:pPr>
            <a:r>
              <a:rPr lang="en-US" sz="2800" b="1" dirty="0"/>
              <a:t>Practice Management Success</a:t>
            </a:r>
            <a:r>
              <a:rPr lang="en-US" sz="2800" dirty="0"/>
              <a:t>  </a:t>
            </a:r>
          </a:p>
          <a:p>
            <a:pPr>
              <a:buFont typeface="Wingdings" pitchFamily="2" charset="2"/>
              <a:buChar char="Ø"/>
            </a:pPr>
            <a:r>
              <a:rPr lang="en-US" sz="2800" b="1" dirty="0"/>
              <a:t>Patient Care</a:t>
            </a:r>
            <a:r>
              <a:rPr lang="en-US" sz="2800" dirty="0"/>
              <a:t> </a:t>
            </a:r>
          </a:p>
          <a:p>
            <a:pPr>
              <a:buFont typeface="Wingdings" pitchFamily="2" charset="2"/>
              <a:buChar char="Ø"/>
            </a:pPr>
            <a:r>
              <a:rPr lang="en-US" sz="2800" b="1" dirty="0"/>
              <a:t>Grassroots Communication</a:t>
            </a:r>
            <a:r>
              <a:rPr lang="en-US" sz="2800" dirty="0"/>
              <a:t> </a:t>
            </a:r>
          </a:p>
          <a:p>
            <a:pPr>
              <a:buFont typeface="Wingdings" pitchFamily="2" charset="2"/>
              <a:buChar char="Ø"/>
            </a:pPr>
            <a:r>
              <a:rPr lang="en-US" sz="2800" b="1" dirty="0"/>
              <a:t>Collaboration – Partnerships</a:t>
            </a:r>
            <a:r>
              <a:rPr lang="en-US" sz="2800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13434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rgbClr val="00B0F0"/>
                </a:solidFill>
              </a:rPr>
              <a:t>Association Update </a:t>
            </a:r>
            <a:endParaRPr lang="en-US" b="1" dirty="0">
              <a:solidFill>
                <a:srgbClr val="00B0F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" indent="0" algn="ctr">
              <a:buNone/>
            </a:pPr>
            <a:endParaRPr lang="en-US" dirty="0" smtClean="0"/>
          </a:p>
          <a:p>
            <a:r>
              <a:rPr lang="en-US" dirty="0" smtClean="0"/>
              <a:t>Currently </a:t>
            </a:r>
            <a:r>
              <a:rPr lang="en-US" dirty="0"/>
              <a:t>over </a:t>
            </a:r>
            <a:r>
              <a:rPr lang="en-US" dirty="0" smtClean="0"/>
              <a:t>285 </a:t>
            </a:r>
            <a:r>
              <a:rPr lang="en-US" dirty="0"/>
              <a:t>members</a:t>
            </a:r>
          </a:p>
          <a:p>
            <a:r>
              <a:rPr lang="en-US" dirty="0"/>
              <a:t>Active Members are Nephrologists</a:t>
            </a:r>
          </a:p>
          <a:p>
            <a:r>
              <a:rPr lang="en-US" dirty="0"/>
              <a:t>Associate Member category for PAs/ARNPs</a:t>
            </a:r>
          </a:p>
          <a:p>
            <a:r>
              <a:rPr lang="en-US" dirty="0"/>
              <a:t>Corporate Membership Program </a:t>
            </a:r>
          </a:p>
          <a:p>
            <a:endParaRPr lang="en-US" dirty="0"/>
          </a:p>
          <a:p>
            <a:endParaRPr lang="en-US" dirty="0"/>
          </a:p>
          <a:p>
            <a:pPr marL="36576" indent="0" algn="ctr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08889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038600"/>
            <a:ext cx="6629400" cy="137160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00B0F0"/>
                </a:solidFill>
              </a:rPr>
              <a:t>Current Initiatives and Programs </a:t>
            </a:r>
            <a:endParaRPr lang="en-US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95547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Topics to Cover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MACRA</a:t>
            </a:r>
          </a:p>
          <a:p>
            <a:r>
              <a:rPr lang="en-US" dirty="0" smtClean="0"/>
              <a:t>2016 FL Legislation</a:t>
            </a:r>
          </a:p>
          <a:p>
            <a:r>
              <a:rPr lang="en-US" dirty="0" smtClean="0"/>
              <a:t>FSN </a:t>
            </a:r>
            <a:r>
              <a:rPr lang="en-US" dirty="0" err="1" smtClean="0"/>
              <a:t>MedMal</a:t>
            </a:r>
            <a:r>
              <a:rPr lang="en-US" dirty="0" smtClean="0"/>
              <a:t> Program</a:t>
            </a:r>
          </a:p>
          <a:p>
            <a:r>
              <a:rPr lang="en-US" dirty="0" smtClean="0"/>
              <a:t>Patient Education – Medicare Advantage Network Adequacy</a:t>
            </a:r>
          </a:p>
          <a:p>
            <a:pPr marL="36576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10147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 smtClean="0"/>
              <a:t>MACRA Final Rule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Shift to paying for value is here</a:t>
            </a:r>
          </a:p>
          <a:p>
            <a:r>
              <a:rPr lang="en-US" b="1" dirty="0" smtClean="0"/>
              <a:t>Significant concern for the impact on small physician practices</a:t>
            </a:r>
          </a:p>
          <a:p>
            <a:r>
              <a:rPr lang="en-US" b="1" dirty="0" smtClean="0"/>
              <a:t>Budget neutrality will amplify gulf between the well performing practices versus poor performing practices</a:t>
            </a:r>
          </a:p>
          <a:p>
            <a:r>
              <a:rPr lang="en-US" b="1" dirty="0" smtClean="0"/>
              <a:t>50% of physicians have not </a:t>
            </a:r>
            <a:r>
              <a:rPr lang="en-US" b="1" smtClean="0"/>
              <a:t>heard of MACRA – </a:t>
            </a:r>
            <a:r>
              <a:rPr lang="en-US" b="1" dirty="0" smtClean="0"/>
              <a:t>Deloitte Development LLC</a:t>
            </a:r>
          </a:p>
          <a:p>
            <a:pPr marL="36576" indent="0">
              <a:buNone/>
            </a:pPr>
            <a:endParaRPr lang="en-US" b="1" dirty="0" smtClean="0"/>
          </a:p>
          <a:p>
            <a:pPr marL="36576" indent="0">
              <a:buNone/>
            </a:pPr>
            <a:endParaRPr lang="en-US" dirty="0"/>
          </a:p>
          <a:p>
            <a:pPr marL="36576" lv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3881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2075" y="917575"/>
            <a:ext cx="932815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99047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Patrick Conway, MD, MSc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CMS Chief Medical Officer</a:t>
            </a:r>
          </a:p>
          <a:p>
            <a:endParaRPr lang="en-US" dirty="0"/>
          </a:p>
          <a:p>
            <a:r>
              <a:rPr lang="en-US" dirty="0" smtClean="0"/>
              <a:t>Impact on Small and Solo Practitioners is a major concern – looking for solutions</a:t>
            </a:r>
          </a:p>
          <a:p>
            <a:r>
              <a:rPr lang="en-US" dirty="0" smtClean="0"/>
              <a:t>Implementation may be phased in – go live date January 1,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6552859"/>
      </p:ext>
    </p:extLst>
  </p:cSld>
  <p:clrMapOvr>
    <a:masterClrMapping/>
  </p:clrMapOvr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500</TotalTime>
  <Words>281</Words>
  <Application>Microsoft Macintosh PowerPoint</Application>
  <PresentationFormat>On-screen Show (4:3)</PresentationFormat>
  <Paragraphs>58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Technic</vt:lpstr>
      <vt:lpstr>PowerPoint Presentation</vt:lpstr>
      <vt:lpstr>Mission Statement</vt:lpstr>
      <vt:lpstr>Strategic Priorities</vt:lpstr>
      <vt:lpstr>Association Update </vt:lpstr>
      <vt:lpstr>Current Initiatives and Programs </vt:lpstr>
      <vt:lpstr>Topics to Cover</vt:lpstr>
      <vt:lpstr>MACRA Final Rule</vt:lpstr>
      <vt:lpstr>PowerPoint Presentation</vt:lpstr>
      <vt:lpstr>Patrick Conway, MD, MSc</vt:lpstr>
      <vt:lpstr>Member Assistance</vt:lpstr>
      <vt:lpstr>RPA Continued</vt:lpstr>
      <vt:lpstr>2016 FL Legislation</vt:lpstr>
      <vt:lpstr>FSN Medical Malpractice Program</vt:lpstr>
      <vt:lpstr>This Year’s Challenge?</vt:lpstr>
      <vt:lpstr>PowerPoint Presentation</vt:lpstr>
      <vt:lpstr>Thank you! fcobbe@cobbemanagement.com</vt:lpstr>
    </vt:vector>
  </TitlesOfParts>
  <Company>Cutting Edge Network Technologies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Fraser Cobbe</dc:creator>
  <cp:lastModifiedBy>Amy Kozsuch</cp:lastModifiedBy>
  <cp:revision>48</cp:revision>
  <dcterms:created xsi:type="dcterms:W3CDTF">2013-07-10T18:53:55Z</dcterms:created>
  <dcterms:modified xsi:type="dcterms:W3CDTF">2016-07-30T20:07:36Z</dcterms:modified>
</cp:coreProperties>
</file>