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1" r:id="rId5"/>
  </p:sldMasterIdLst>
  <p:notesMasterIdLst>
    <p:notesMasterId r:id="rId69"/>
  </p:notesMasterIdLst>
  <p:handoutMasterIdLst>
    <p:handoutMasterId r:id="rId70"/>
  </p:handoutMasterIdLst>
  <p:sldIdLst>
    <p:sldId id="470" r:id="rId6"/>
    <p:sldId id="471" r:id="rId7"/>
    <p:sldId id="786" r:id="rId8"/>
    <p:sldId id="787" r:id="rId9"/>
    <p:sldId id="884" r:id="rId10"/>
    <p:sldId id="474" r:id="rId11"/>
    <p:sldId id="885" r:id="rId12"/>
    <p:sldId id="886" r:id="rId13"/>
    <p:sldId id="887" r:id="rId14"/>
    <p:sldId id="888" r:id="rId15"/>
    <p:sldId id="889" r:id="rId16"/>
    <p:sldId id="890" r:id="rId17"/>
    <p:sldId id="898" r:id="rId18"/>
    <p:sldId id="899" r:id="rId19"/>
    <p:sldId id="900" r:id="rId20"/>
    <p:sldId id="901" r:id="rId21"/>
    <p:sldId id="902" r:id="rId22"/>
    <p:sldId id="903" r:id="rId23"/>
    <p:sldId id="904" r:id="rId24"/>
    <p:sldId id="905" r:id="rId25"/>
    <p:sldId id="906" r:id="rId26"/>
    <p:sldId id="907" r:id="rId27"/>
    <p:sldId id="908" r:id="rId28"/>
    <p:sldId id="909" r:id="rId29"/>
    <p:sldId id="910" r:id="rId30"/>
    <p:sldId id="935" r:id="rId31"/>
    <p:sldId id="911" r:id="rId32"/>
    <p:sldId id="912" r:id="rId33"/>
    <p:sldId id="913" r:id="rId34"/>
    <p:sldId id="914" r:id="rId35"/>
    <p:sldId id="915" r:id="rId36"/>
    <p:sldId id="916" r:id="rId37"/>
    <p:sldId id="929" r:id="rId38"/>
    <p:sldId id="930" r:id="rId39"/>
    <p:sldId id="931" r:id="rId40"/>
    <p:sldId id="932" r:id="rId41"/>
    <p:sldId id="933" r:id="rId42"/>
    <p:sldId id="934" r:id="rId43"/>
    <p:sldId id="694" r:id="rId44"/>
    <p:sldId id="882" r:id="rId45"/>
    <p:sldId id="891" r:id="rId46"/>
    <p:sldId id="892" r:id="rId47"/>
    <p:sldId id="893" r:id="rId48"/>
    <p:sldId id="894" r:id="rId49"/>
    <p:sldId id="895" r:id="rId50"/>
    <p:sldId id="896" r:id="rId51"/>
    <p:sldId id="897" r:id="rId52"/>
    <p:sldId id="917" r:id="rId53"/>
    <p:sldId id="918" r:id="rId54"/>
    <p:sldId id="919" r:id="rId55"/>
    <p:sldId id="920" r:id="rId56"/>
    <p:sldId id="921" r:id="rId57"/>
    <p:sldId id="922" r:id="rId58"/>
    <p:sldId id="923" r:id="rId59"/>
    <p:sldId id="924" r:id="rId60"/>
    <p:sldId id="925" r:id="rId61"/>
    <p:sldId id="937" r:id="rId62"/>
    <p:sldId id="938" r:id="rId63"/>
    <p:sldId id="936" r:id="rId64"/>
    <p:sldId id="926" r:id="rId65"/>
    <p:sldId id="927" r:id="rId66"/>
    <p:sldId id="928" r:id="rId67"/>
    <p:sldId id="560" r:id="rId68"/>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09">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0610" autoAdjust="0"/>
  </p:normalViewPr>
  <p:slideViewPr>
    <p:cSldViewPr>
      <p:cViewPr varScale="1">
        <p:scale>
          <a:sx n="74" d="100"/>
          <a:sy n="74" d="100"/>
        </p:scale>
        <p:origin x="-584" y="-104"/>
      </p:cViewPr>
      <p:guideLst>
        <p:guide orient="horz" pos="2160"/>
        <p:guide pos="2880"/>
      </p:guideLst>
    </p:cSldViewPr>
  </p:slideViewPr>
  <p:outlineViewPr>
    <p:cViewPr>
      <p:scale>
        <a:sx n="33" d="100"/>
        <a:sy n="33" d="100"/>
      </p:scale>
      <p:origin x="240" y="0"/>
    </p:cViewPr>
  </p:outlineViewPr>
  <p:notesTextViewPr>
    <p:cViewPr>
      <p:scale>
        <a:sx n="100" d="100"/>
        <a:sy n="100" d="100"/>
      </p:scale>
      <p:origin x="0" y="0"/>
    </p:cViewPr>
  </p:notesTextViewPr>
  <p:sorterViewPr>
    <p:cViewPr varScale="1">
      <p:scale>
        <a:sx n="100" d="100"/>
        <a:sy n="100" d="100"/>
      </p:scale>
      <p:origin x="0" y="-22614"/>
    </p:cViewPr>
  </p:sorterViewPr>
  <p:notesViewPr>
    <p:cSldViewPr>
      <p:cViewPr varScale="1">
        <p:scale>
          <a:sx n="86" d="100"/>
          <a:sy n="86" d="100"/>
        </p:scale>
        <p:origin x="-1884" y="-78"/>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63" Type="http://schemas.openxmlformats.org/officeDocument/2006/relationships/slide" Target="slides/slide58.xml"/><Relationship Id="rId64" Type="http://schemas.openxmlformats.org/officeDocument/2006/relationships/slide" Target="slides/slide59.xml"/><Relationship Id="rId65" Type="http://schemas.openxmlformats.org/officeDocument/2006/relationships/slide" Target="slides/slide60.xml"/><Relationship Id="rId66" Type="http://schemas.openxmlformats.org/officeDocument/2006/relationships/slide" Target="slides/slide61.xml"/><Relationship Id="rId67" Type="http://schemas.openxmlformats.org/officeDocument/2006/relationships/slide" Target="slides/slide62.xml"/><Relationship Id="rId68" Type="http://schemas.openxmlformats.org/officeDocument/2006/relationships/slide" Target="slides/slide63.xml"/><Relationship Id="rId69" Type="http://schemas.openxmlformats.org/officeDocument/2006/relationships/notesMaster" Target="notesMasters/notesMaster1.xml"/><Relationship Id="rId50" Type="http://schemas.openxmlformats.org/officeDocument/2006/relationships/slide" Target="slides/slide45.xml"/><Relationship Id="rId51" Type="http://schemas.openxmlformats.org/officeDocument/2006/relationships/slide" Target="slides/slide46.xml"/><Relationship Id="rId52" Type="http://schemas.openxmlformats.org/officeDocument/2006/relationships/slide" Target="slides/slide47.xml"/><Relationship Id="rId53" Type="http://schemas.openxmlformats.org/officeDocument/2006/relationships/slide" Target="slides/slide48.xml"/><Relationship Id="rId54" Type="http://schemas.openxmlformats.org/officeDocument/2006/relationships/slide" Target="slides/slide49.xml"/><Relationship Id="rId55" Type="http://schemas.openxmlformats.org/officeDocument/2006/relationships/slide" Target="slides/slide50.xml"/><Relationship Id="rId56" Type="http://schemas.openxmlformats.org/officeDocument/2006/relationships/slide" Target="slides/slide51.xml"/><Relationship Id="rId57" Type="http://schemas.openxmlformats.org/officeDocument/2006/relationships/slide" Target="slides/slide52.xml"/><Relationship Id="rId58" Type="http://schemas.openxmlformats.org/officeDocument/2006/relationships/slide" Target="slides/slide53.xml"/><Relationship Id="rId59" Type="http://schemas.openxmlformats.org/officeDocument/2006/relationships/slide" Target="slides/slide54.xml"/><Relationship Id="rId40" Type="http://schemas.openxmlformats.org/officeDocument/2006/relationships/slide" Target="slides/slide35.xml"/><Relationship Id="rId41" Type="http://schemas.openxmlformats.org/officeDocument/2006/relationships/slide" Target="slides/slide36.xml"/><Relationship Id="rId42" Type="http://schemas.openxmlformats.org/officeDocument/2006/relationships/slide" Target="slides/slide37.xml"/><Relationship Id="rId43" Type="http://schemas.openxmlformats.org/officeDocument/2006/relationships/slide" Target="slides/slide38.xml"/><Relationship Id="rId44" Type="http://schemas.openxmlformats.org/officeDocument/2006/relationships/slide" Target="slides/slide39.xml"/><Relationship Id="rId45" Type="http://schemas.openxmlformats.org/officeDocument/2006/relationships/slide" Target="slides/slide40.xml"/><Relationship Id="rId46" Type="http://schemas.openxmlformats.org/officeDocument/2006/relationships/slide" Target="slides/slide41.xml"/><Relationship Id="rId47" Type="http://schemas.openxmlformats.org/officeDocument/2006/relationships/slide" Target="slides/slide42.xml"/><Relationship Id="rId48" Type="http://schemas.openxmlformats.org/officeDocument/2006/relationships/slide" Target="slides/slide43.xml"/><Relationship Id="rId49" Type="http://schemas.openxmlformats.org/officeDocument/2006/relationships/slide" Target="slides/slide44.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slide" Target="slides/slide31.xml"/><Relationship Id="rId37" Type="http://schemas.openxmlformats.org/officeDocument/2006/relationships/slide" Target="slides/slide32.xml"/><Relationship Id="rId38" Type="http://schemas.openxmlformats.org/officeDocument/2006/relationships/slide" Target="slides/slide33.xml"/><Relationship Id="rId39" Type="http://schemas.openxmlformats.org/officeDocument/2006/relationships/slide" Target="slides/slide34.xml"/><Relationship Id="rId70" Type="http://schemas.openxmlformats.org/officeDocument/2006/relationships/handoutMaster" Target="handoutMasters/handoutMaster1.xml"/><Relationship Id="rId71" Type="http://schemas.openxmlformats.org/officeDocument/2006/relationships/printerSettings" Target="printerSettings/printerSettings1.bin"/><Relationship Id="rId72" Type="http://schemas.openxmlformats.org/officeDocument/2006/relationships/presProps" Target="presProps.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73" Type="http://schemas.openxmlformats.org/officeDocument/2006/relationships/viewProps" Target="viewProps.xml"/><Relationship Id="rId74" Type="http://schemas.openxmlformats.org/officeDocument/2006/relationships/theme" Target="theme/theme1.xml"/><Relationship Id="rId75" Type="http://schemas.openxmlformats.org/officeDocument/2006/relationships/tableStyles" Target="tableStyles.xml"/><Relationship Id="rId60" Type="http://schemas.openxmlformats.org/officeDocument/2006/relationships/slide" Target="slides/slide55.xml"/><Relationship Id="rId61" Type="http://schemas.openxmlformats.org/officeDocument/2006/relationships/slide" Target="slides/slide56.xml"/><Relationship Id="rId62" Type="http://schemas.openxmlformats.org/officeDocument/2006/relationships/slide" Target="slides/slide57.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1804"/>
          </a:xfrm>
          <a:prstGeom prst="rect">
            <a:avLst/>
          </a:prstGeom>
        </p:spPr>
        <p:txBody>
          <a:bodyPr vert="horz" lIns="93177" tIns="46589" rIns="93177" bIns="46589" rtlCol="0"/>
          <a:lstStyle>
            <a:lvl1pPr algn="r">
              <a:defRPr sz="1200"/>
            </a:lvl1pPr>
          </a:lstStyle>
          <a:p>
            <a:fld id="{B186A4B3-CC3A-4F91-BE00-251F2072146A}" type="datetimeFigureOut">
              <a:rPr lang="en-US" smtClean="0"/>
              <a:pPr/>
              <a:t>7/28/16</a:t>
            </a:fld>
            <a:endParaRPr lang="en-US" dirty="0"/>
          </a:p>
        </p:txBody>
      </p:sp>
      <p:sp>
        <p:nvSpPr>
          <p:cNvPr id="4" name="Footer Placeholder 3"/>
          <p:cNvSpPr>
            <a:spLocks noGrp="1"/>
          </p:cNvSpPr>
          <p:nvPr>
            <p:ph type="ftr" sz="quarter" idx="2"/>
          </p:nvPr>
        </p:nvSpPr>
        <p:spPr>
          <a:xfrm>
            <a:off x="0" y="8772669"/>
            <a:ext cx="3037840" cy="461804"/>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772669"/>
            <a:ext cx="3037840" cy="461804"/>
          </a:xfrm>
          <a:prstGeom prst="rect">
            <a:avLst/>
          </a:prstGeom>
        </p:spPr>
        <p:txBody>
          <a:bodyPr vert="horz" lIns="93177" tIns="46589" rIns="93177" bIns="46589" rtlCol="0" anchor="b"/>
          <a:lstStyle>
            <a:lvl1pPr algn="r">
              <a:defRPr sz="1200"/>
            </a:lvl1pPr>
          </a:lstStyle>
          <a:p>
            <a:fld id="{E0D26305-2AB5-4D33-AC2C-ACB0F5482730}" type="slidenum">
              <a:rPr lang="en-US" smtClean="0"/>
              <a:pPr/>
              <a:t>‹#›</a:t>
            </a:fld>
            <a:endParaRPr lang="en-US" dirty="0"/>
          </a:p>
        </p:txBody>
      </p:sp>
    </p:spTree>
    <p:extLst>
      <p:ext uri="{BB962C8B-B14F-4D97-AF65-F5344CB8AC3E}">
        <p14:creationId xmlns:p14="http://schemas.microsoft.com/office/powerpoint/2010/main" val="27017283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lIns="93177" tIns="46589" rIns="93177" bIns="46589" rtlCol="0"/>
          <a:lstStyle>
            <a:lvl1pPr algn="r">
              <a:defRPr sz="1200"/>
            </a:lvl1pPr>
          </a:lstStyle>
          <a:p>
            <a:fld id="{C81A33DF-AFE3-4BDC-A89F-0B35E7E80216}" type="datetimeFigureOut">
              <a:rPr lang="en-US" smtClean="0"/>
              <a:pPr/>
              <a:t>7/28/16</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37840" cy="461804"/>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3177" tIns="46589" rIns="93177" bIns="46589" rtlCol="0" anchor="b"/>
          <a:lstStyle>
            <a:lvl1pPr algn="r">
              <a:defRPr sz="1200"/>
            </a:lvl1pPr>
          </a:lstStyle>
          <a:p>
            <a:fld id="{8698A9B7-3E19-404D-921E-F43BFDF6ECD7}" type="slidenum">
              <a:rPr lang="en-US" smtClean="0"/>
              <a:pPr/>
              <a:t>‹#›</a:t>
            </a:fld>
            <a:endParaRPr lang="en-US" dirty="0"/>
          </a:p>
        </p:txBody>
      </p:sp>
    </p:spTree>
    <p:extLst>
      <p:ext uri="{BB962C8B-B14F-4D97-AF65-F5344CB8AC3E}">
        <p14:creationId xmlns:p14="http://schemas.microsoft.com/office/powerpoint/2010/main" val="2019922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 Id="rId3" Type="http://schemas.openxmlformats.org/officeDocument/2006/relationships/hyperlink" Target="http://ahca.myflorida.com/MCHQ/Current_Regs.shtml"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 Id="rId3" Type="http://schemas.openxmlformats.org/officeDocument/2006/relationships/hyperlink" Target="http://ahca.myflorida.com/MCHQ/Current_Regs.shtml"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98A9B7-3E19-404D-921E-F43BFDF6ECD7}" type="slidenum">
              <a:rPr lang="en-US" smtClean="0"/>
              <a:pPr/>
              <a:t>1</a:t>
            </a:fld>
            <a:endParaRPr lang="en-US" dirty="0"/>
          </a:p>
        </p:txBody>
      </p:sp>
    </p:spTree>
    <p:extLst>
      <p:ext uri="{BB962C8B-B14F-4D97-AF65-F5344CB8AC3E}">
        <p14:creationId xmlns:p14="http://schemas.microsoft.com/office/powerpoint/2010/main" val="1723804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98A9B7-3E19-404D-921E-F43BFDF6ECD7}" type="slidenum">
              <a:rPr lang="en-US" smtClean="0"/>
              <a:pPr/>
              <a:t>2</a:t>
            </a:fld>
            <a:endParaRPr lang="en-US" dirty="0"/>
          </a:p>
        </p:txBody>
      </p:sp>
    </p:spTree>
    <p:extLst>
      <p:ext uri="{BB962C8B-B14F-4D97-AF65-F5344CB8AC3E}">
        <p14:creationId xmlns:p14="http://schemas.microsoft.com/office/powerpoint/2010/main" val="4234977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Note:  The entire description of each deficiency can be found at </a:t>
            </a:r>
            <a:r>
              <a:rPr lang="en-US" sz="1200" b="1" u="sng" kern="1200" dirty="0" smtClean="0">
                <a:solidFill>
                  <a:schemeClr val="tx1"/>
                </a:solidFill>
                <a:effectLst/>
                <a:latin typeface="+mn-lt"/>
                <a:ea typeface="+mn-ea"/>
                <a:cs typeface="+mn-cs"/>
                <a:hlinkClick r:id="rId3"/>
              </a:rPr>
              <a:t>http://ahca.myflorida.com/MCHQ/Current_Regs.shtml</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698A9B7-3E19-404D-921E-F43BFDF6ECD7}" type="slidenum">
              <a:rPr lang="en-US" smtClean="0"/>
              <a:pPr/>
              <a:t>4</a:t>
            </a:fld>
            <a:endParaRPr lang="en-US" dirty="0"/>
          </a:p>
        </p:txBody>
      </p:sp>
    </p:spTree>
    <p:extLst>
      <p:ext uri="{BB962C8B-B14F-4D97-AF65-F5344CB8AC3E}">
        <p14:creationId xmlns:p14="http://schemas.microsoft.com/office/powerpoint/2010/main" val="892512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smtClean="0">
                <a:solidFill>
                  <a:schemeClr val="tx1"/>
                </a:solidFill>
                <a:effectLst/>
                <a:latin typeface="+mn-lt"/>
                <a:ea typeface="+mn-ea"/>
                <a:cs typeface="+mn-cs"/>
              </a:rPr>
              <a:t>Note:  The entire description of each deficiency can be found at </a:t>
            </a:r>
            <a:r>
              <a:rPr lang="en-US" sz="1200" b="1" u="sng" kern="1200" smtClean="0">
                <a:solidFill>
                  <a:schemeClr val="tx1"/>
                </a:solidFill>
                <a:effectLst/>
                <a:latin typeface="+mn-lt"/>
                <a:ea typeface="+mn-ea"/>
                <a:cs typeface="+mn-cs"/>
                <a:hlinkClick r:id="rId3"/>
              </a:rPr>
              <a:t>http://ahca.myflorida.com/MCHQ/Current_Regs.shtml</a:t>
            </a:r>
            <a:endParaRPr lang="en-US" sz="1200" kern="120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698A9B7-3E19-404D-921E-F43BFDF6ECD7}" type="slidenum">
              <a:rPr lang="en-US" smtClean="0"/>
              <a:pPr/>
              <a:t>5</a:t>
            </a:fld>
            <a:endParaRPr lang="en-US" dirty="0"/>
          </a:p>
        </p:txBody>
      </p:sp>
    </p:spTree>
    <p:extLst>
      <p:ext uri="{BB962C8B-B14F-4D97-AF65-F5344CB8AC3E}">
        <p14:creationId xmlns:p14="http://schemas.microsoft.com/office/powerpoint/2010/main" val="363127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p>
        </p:txBody>
      </p:sp>
      <p:sp>
        <p:nvSpPr>
          <p:cNvPr id="686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292D10-8939-443F-B907-E78B35289AF5}" type="slidenum">
              <a:rPr lang="en-US"/>
              <a:pPr fontAlgn="base">
                <a:spcBef>
                  <a:spcPct val="0"/>
                </a:spcBef>
                <a:spcAft>
                  <a:spcPct val="0"/>
                </a:spcAft>
                <a:defRPr/>
              </a:pPr>
              <a:t>6</a:t>
            </a:fld>
            <a:endParaRPr lang="en-US" dirty="0"/>
          </a:p>
        </p:txBody>
      </p:sp>
    </p:spTree>
    <p:extLst>
      <p:ext uri="{BB962C8B-B14F-4D97-AF65-F5344CB8AC3E}">
        <p14:creationId xmlns:p14="http://schemas.microsoft.com/office/powerpoint/2010/main" val="33654721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698A9B7-3E19-404D-921E-F43BFDF6ECD7}" type="slidenum">
              <a:rPr lang="en-US" smtClean="0"/>
              <a:pPr/>
              <a:t>39</a:t>
            </a:fld>
            <a:endParaRPr lang="en-US" dirty="0"/>
          </a:p>
        </p:txBody>
      </p:sp>
    </p:spTree>
    <p:extLst>
      <p:ext uri="{BB962C8B-B14F-4D97-AF65-F5344CB8AC3E}">
        <p14:creationId xmlns:p14="http://schemas.microsoft.com/office/powerpoint/2010/main" val="3969511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983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57066" indent="-291179">
              <a:spcBef>
                <a:spcPct val="30000"/>
              </a:spcBef>
              <a:defRPr sz="1200">
                <a:solidFill>
                  <a:schemeClr val="tx1"/>
                </a:solidFill>
                <a:latin typeface="Calibri" pitchFamily="34" charset="0"/>
              </a:defRPr>
            </a:lvl2pPr>
            <a:lvl3pPr marL="1164717" indent="-232943">
              <a:spcBef>
                <a:spcPct val="30000"/>
              </a:spcBef>
              <a:defRPr sz="1200">
                <a:solidFill>
                  <a:schemeClr val="tx1"/>
                </a:solidFill>
                <a:latin typeface="Calibri" pitchFamily="34" charset="0"/>
              </a:defRPr>
            </a:lvl3pPr>
            <a:lvl4pPr marL="1630604" indent="-232943">
              <a:spcBef>
                <a:spcPct val="30000"/>
              </a:spcBef>
              <a:defRPr sz="1200">
                <a:solidFill>
                  <a:schemeClr val="tx1"/>
                </a:solidFill>
                <a:latin typeface="Calibri" pitchFamily="34" charset="0"/>
              </a:defRPr>
            </a:lvl4pPr>
            <a:lvl5pPr marL="2096491" indent="-232943">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a:spcBef>
                <a:spcPct val="0"/>
              </a:spcBef>
            </a:pPr>
            <a:fld id="{7843DBAD-41D5-4FFF-B28E-2ECCC2037421}" type="slidenum">
              <a:rPr lang="en-US" altLang="en-US" smtClean="0"/>
              <a:pPr>
                <a:spcBef>
                  <a:spcPct val="0"/>
                </a:spcBef>
              </a:pPr>
              <a:t>63</a:t>
            </a:fld>
            <a:endParaRPr lang="en-US" altLang="en-US" dirty="0" smtClean="0"/>
          </a:p>
        </p:txBody>
      </p:sp>
    </p:spTree>
    <p:extLst>
      <p:ext uri="{BB962C8B-B14F-4D97-AF65-F5344CB8AC3E}">
        <p14:creationId xmlns:p14="http://schemas.microsoft.com/office/powerpoint/2010/main" val="3051979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tx2">
                    <a:lumMod val="75000"/>
                  </a:schemeClr>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solidFill>
                  <a:schemeClr val="tx2">
                    <a:lumMod val="75000"/>
                  </a:schemeClr>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Blank">
    <p:spTree>
      <p:nvGrpSpPr>
        <p:cNvPr id="1" name=""/>
        <p:cNvGrpSpPr/>
        <p:nvPr/>
      </p:nvGrpSpPr>
      <p:grpSpPr>
        <a:xfrm>
          <a:off x="0" y="0"/>
          <a:ext cx="0" cy="0"/>
          <a:chOff x="0" y="0"/>
          <a:chExt cx="0" cy="0"/>
        </a:xfrm>
      </p:grpSpPr>
      <p:sp>
        <p:nvSpPr>
          <p:cNvPr id="3"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
        <p:nvSpPr>
          <p:cNvPr id="4" name="Title 1"/>
          <p:cNvSpPr>
            <a:spLocks noGrp="1"/>
          </p:cNvSpPr>
          <p:nvPr>
            <p:ph type="title"/>
          </p:nvPr>
        </p:nvSpPr>
        <p:spPr>
          <a:xfrm>
            <a:off x="457200" y="274638"/>
            <a:ext cx="8229600" cy="1143000"/>
          </a:xfrm>
        </p:spPr>
        <p:txBody>
          <a:bodyPr/>
          <a:lstStyle/>
          <a:p>
            <a:r>
              <a:rPr lang="en-US" dirty="0" smtClean="0"/>
              <a:t>Click to edit Master title style</a:t>
            </a:r>
            <a:endParaRPr lang="en-US" dirty="0"/>
          </a:p>
        </p:txBody>
      </p:sp>
      <p:sp>
        <p:nvSpPr>
          <p:cNvPr id="5" name="Content Placeholder 2"/>
          <p:cNvSpPr>
            <a:spLocks noGrp="1"/>
          </p:cNvSpPr>
          <p:nvPr>
            <p:ph idx="1"/>
          </p:nvPr>
        </p:nvSpPr>
        <p:spPr>
          <a:xfrm>
            <a:off x="457200" y="16002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71477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lumMod val="7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13"/>
          <p:cNvSpPr>
            <a:spLocks noGrp="1"/>
          </p:cNvSpPr>
          <p:nvPr>
            <p:ph type="sldNum" sz="quarter" idx="10"/>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US" dirty="0"/>
          </a:p>
        </p:txBody>
      </p:sp>
      <p:sp>
        <p:nvSpPr>
          <p:cNvPr id="4"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3"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
        <p:nvSpPr>
          <p:cNvPr id="6" name="Title 1"/>
          <p:cNvSpPr>
            <a:spLocks noGrp="1"/>
          </p:cNvSpPr>
          <p:nvPr>
            <p:ph type="title"/>
          </p:nvPr>
        </p:nvSpPr>
        <p:spPr>
          <a:xfrm>
            <a:off x="457200" y="274638"/>
            <a:ext cx="8229600" cy="1143000"/>
          </a:xfrm>
        </p:spPr>
        <p:txBody>
          <a:bodyPr/>
          <a:lstStyle>
            <a:lvl1pPr>
              <a:defRPr>
                <a:solidFill>
                  <a:schemeClr val="tx2">
                    <a:lumMod val="75000"/>
                  </a:schemeClr>
                </a:solidFill>
              </a:defRPr>
            </a:lvl1pPr>
          </a:lstStyle>
          <a:p>
            <a:r>
              <a:rPr lang="en-US" smtClean="0"/>
              <a:t>Click to edit Master title style</a:t>
            </a:r>
            <a:endParaRPr lang="en-US" dirty="0"/>
          </a:p>
        </p:txBody>
      </p:sp>
      <p:sp>
        <p:nvSpPr>
          <p:cNvPr id="7" name="Content Placeholder 2"/>
          <p:cNvSpPr>
            <a:spLocks noGrp="1"/>
          </p:cNvSpPr>
          <p:nvPr>
            <p:ph idx="1"/>
          </p:nvPr>
        </p:nvSpPr>
        <p:spPr>
          <a:xfrm>
            <a:off x="457200" y="16002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1_Picture with Caption">
    <p:spTree>
      <p:nvGrpSpPr>
        <p:cNvPr id="1" name=""/>
        <p:cNvGrpSpPr/>
        <p:nvPr/>
      </p:nvGrpSpPr>
      <p:grpSpPr>
        <a:xfrm>
          <a:off x="0" y="0"/>
          <a:ext cx="0" cy="0"/>
          <a:chOff x="0" y="0"/>
          <a:chExt cx="0" cy="0"/>
        </a:xfrm>
      </p:grpSpPr>
      <p:sp>
        <p:nvSpPr>
          <p:cNvPr id="4"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extLst>
      <p:ext uri="{BB962C8B-B14F-4D97-AF65-F5344CB8AC3E}">
        <p14:creationId xmlns:p14="http://schemas.microsoft.com/office/powerpoint/2010/main" val="2096052948"/>
      </p:ext>
    </p:extLst>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chemeClr val="tx2">
                    <a:lumMod val="7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Slide Number Placeholder 13"/>
          <p:cNvSpPr>
            <a:spLocks noGrp="1"/>
          </p:cNvSpPr>
          <p:nvPr>
            <p:ph type="sldNum" sz="quarter" idx="4"/>
          </p:nvPr>
        </p:nvSpPr>
        <p:spPr>
          <a:xfrm>
            <a:off x="6858000" y="6356350"/>
            <a:ext cx="2133600" cy="365125"/>
          </a:xfrm>
          <a:prstGeom prst="rect">
            <a:avLst/>
          </a:prstGeom>
        </p:spPr>
        <p:txBody>
          <a:bodyPr vert="horz" lIns="91440" tIns="45720" rIns="91440" bIns="45720" rtlCol="0" anchor="ctr"/>
          <a:lstStyle>
            <a:lvl1pPr algn="r">
              <a:defRPr sz="1200">
                <a:solidFill>
                  <a:schemeClr val="accent1">
                    <a:lumMod val="75000"/>
                  </a:schemeClr>
                </a:solidFill>
                <a:latin typeface="Myriad Pro" pitchFamily="34" charset="0"/>
              </a:defRPr>
            </a:lvl1pPr>
          </a:lstStyle>
          <a:p>
            <a:fld id="{92351276-899D-4574-94CF-FDF2418DFF16}" type="slidenum">
              <a:rPr lang="en-US" smtClean="0"/>
              <a:pPr/>
              <a:t>‹#›</a:t>
            </a:fld>
            <a:endParaRPr lang="en-US" dirty="0"/>
          </a:p>
        </p:txBody>
      </p:sp>
      <p:pic>
        <p:nvPicPr>
          <p:cNvPr id="5" name="Picture 4"/>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Lst>
  <p:timing>
    <p:tnLst>
      <p:par>
        <p:cTn xmlns:p14="http://schemas.microsoft.com/office/powerpoint/2010/main" id="1" dur="indefinite" restart="never" nodeType="tmRoot"/>
      </p:par>
    </p:tnLst>
  </p:timing>
  <p:hf hdr="0" dt="0"/>
  <p:txStyles>
    <p:titleStyle>
      <a:lvl1pPr algn="ctr" defTabSz="914400" rtl="0" eaLnBrk="1" latinLnBrk="0" hangingPunct="1">
        <a:spcBef>
          <a:spcPct val="0"/>
        </a:spcBef>
        <a:buNone/>
        <a:defRPr sz="4000" b="1" kern="1200">
          <a:solidFill>
            <a:srgbClr val="0070C0"/>
          </a:solidFill>
          <a:effectLst/>
          <a:latin typeface="Myriad Pro" pitchFamily="34" charset="0"/>
          <a:ea typeface="+mj-ea"/>
          <a:cs typeface="+mj-cs"/>
        </a:defRPr>
      </a:lvl1pPr>
    </p:titleStyle>
    <p:bodyStyle>
      <a:lvl1pPr marL="342900" indent="-342900" algn="l" defTabSz="914400" rtl="0" eaLnBrk="1" latinLnBrk="0" hangingPunct="1">
        <a:spcBef>
          <a:spcPct val="20000"/>
        </a:spcBef>
        <a:buClr>
          <a:srgbClr val="C00000"/>
        </a:buClr>
        <a:buFont typeface="Arial" pitchFamily="34" charset="0"/>
        <a:buChar char="•"/>
        <a:defRPr sz="3200" kern="1200">
          <a:solidFill>
            <a:schemeClr val="tx1"/>
          </a:solidFill>
          <a:latin typeface="Minion Pro" pitchFamily="18" charset="0"/>
          <a:ea typeface="+mn-ea"/>
          <a:cs typeface="+mn-cs"/>
        </a:defRPr>
      </a:lvl1pPr>
      <a:lvl2pPr marL="742950" indent="-285750" algn="l" defTabSz="914400" rtl="0" eaLnBrk="1" latinLnBrk="0" hangingPunct="1">
        <a:spcBef>
          <a:spcPct val="20000"/>
        </a:spcBef>
        <a:buClr>
          <a:srgbClr val="C00000"/>
        </a:buClr>
        <a:buFont typeface="Arial" pitchFamily="34" charset="0"/>
        <a:buChar char="–"/>
        <a:defRPr sz="2800" kern="1200">
          <a:solidFill>
            <a:schemeClr val="tx1"/>
          </a:solidFill>
          <a:latin typeface="Minion Pro" pitchFamily="18" charset="0"/>
          <a:ea typeface="+mn-ea"/>
          <a:cs typeface="+mn-cs"/>
        </a:defRPr>
      </a:lvl2pPr>
      <a:lvl3pPr marL="1143000" indent="-228600" algn="l" defTabSz="914400" rtl="0" eaLnBrk="1" latinLnBrk="0" hangingPunct="1">
        <a:spcBef>
          <a:spcPct val="20000"/>
        </a:spcBef>
        <a:buClr>
          <a:srgbClr val="C00000"/>
        </a:buClr>
        <a:buFont typeface="Arial" pitchFamily="34" charset="0"/>
        <a:buChar char="•"/>
        <a:defRPr sz="2400" kern="1200">
          <a:solidFill>
            <a:schemeClr val="tx1"/>
          </a:solidFill>
          <a:latin typeface="Minion Pro" pitchFamily="18" charset="0"/>
          <a:ea typeface="+mn-ea"/>
          <a:cs typeface="+mn-cs"/>
        </a:defRPr>
      </a:lvl3pPr>
      <a:lvl4pPr marL="16002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Minion Pro" pitchFamily="18" charset="0"/>
          <a:ea typeface="+mn-ea"/>
          <a:cs typeface="+mn-cs"/>
        </a:defRPr>
      </a:lvl4pPr>
      <a:lvl5pPr marL="2057400" indent="-228600" algn="l" defTabSz="914400" rtl="0" eaLnBrk="1" latinLnBrk="0" hangingPunct="1">
        <a:spcBef>
          <a:spcPct val="20000"/>
        </a:spcBef>
        <a:buClr>
          <a:srgbClr val="C00000"/>
        </a:buClr>
        <a:buFont typeface="Arial" pitchFamily="34" charset="0"/>
        <a:buChar char="»"/>
        <a:defRPr sz="2000" kern="1200">
          <a:solidFill>
            <a:schemeClr val="tx1"/>
          </a:solidFill>
          <a:latin typeface="Minion Pro"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e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cms.gov/Medicare/Provider-Enrollment-and-Certification/GuidanceforLawsAndRegulations/Dialysi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mailto:Polly.Weaver@ahca.myflorida.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bwMode="auto">
          <a:xfrm>
            <a:off x="762000" y="533400"/>
            <a:ext cx="7772400" cy="2133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r>
              <a:rPr lang="en-US" dirty="0" smtClean="0"/>
              <a:t/>
            </a:r>
            <a:br>
              <a:rPr lang="en-US" dirty="0" smtClean="0"/>
            </a:br>
            <a:r>
              <a:rPr lang="en-US" dirty="0" smtClean="0"/>
              <a:t>Florida Renal Administrators Association Annual Meeting  </a:t>
            </a:r>
            <a:br>
              <a:rPr lang="en-US" dirty="0" smtClean="0"/>
            </a:br>
            <a:r>
              <a:rPr lang="en-US" dirty="0"/>
              <a:t/>
            </a:r>
            <a:br>
              <a:rPr lang="en-US" dirty="0"/>
            </a:br>
            <a:endParaRPr lang="en-US" dirty="0"/>
          </a:p>
        </p:txBody>
      </p:sp>
      <p:sp>
        <p:nvSpPr>
          <p:cNvPr id="2051" name="Subtitle 2"/>
          <p:cNvSpPr>
            <a:spLocks noGrp="1"/>
          </p:cNvSpPr>
          <p:nvPr>
            <p:ph type="subTitle" idx="1"/>
          </p:nvPr>
        </p:nvSpPr>
        <p:spPr>
          <a:xfrm>
            <a:off x="1295400" y="2286000"/>
            <a:ext cx="6400800" cy="3276600"/>
          </a:xfrm>
        </p:spPr>
        <p:txBody>
          <a:bodyPr>
            <a:normAutofit lnSpcReduction="10000"/>
          </a:bodyPr>
          <a:lstStyle/>
          <a:p>
            <a:endParaRPr lang="en-US" sz="2400" dirty="0" smtClean="0"/>
          </a:p>
          <a:p>
            <a:endParaRPr lang="en-US" sz="2400" dirty="0"/>
          </a:p>
          <a:p>
            <a:r>
              <a:rPr lang="en-US" sz="2400" dirty="0" smtClean="0"/>
              <a:t>Presented by:</a:t>
            </a:r>
          </a:p>
          <a:p>
            <a:r>
              <a:rPr lang="en-US" sz="2400" dirty="0" smtClean="0"/>
              <a:t>Polly Weaver, Assistant Deputy Secretary, Health Quality Assurance</a:t>
            </a:r>
          </a:p>
          <a:p>
            <a:endParaRPr lang="en-US" sz="2400" dirty="0" smtClean="0"/>
          </a:p>
          <a:p>
            <a:r>
              <a:rPr lang="en-US" sz="2400" dirty="0" smtClean="0"/>
              <a:t>Agency for Health Care Administration</a:t>
            </a:r>
          </a:p>
          <a:p>
            <a:r>
              <a:rPr lang="en-US" sz="2400" dirty="0" smtClean="0"/>
              <a:t>July 22, 2016</a:t>
            </a:r>
          </a:p>
        </p:txBody>
      </p:sp>
    </p:spTree>
    <p:extLst>
      <p:ext uri="{BB962C8B-B14F-4D97-AF65-F5344CB8AC3E}">
        <p14:creationId xmlns:p14="http://schemas.microsoft.com/office/powerpoint/2010/main" val="64463521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V0113 – Guidance</a:t>
            </a:r>
            <a:endParaRPr lang="en-US" dirty="0"/>
          </a:p>
        </p:txBody>
      </p:sp>
      <p:sp>
        <p:nvSpPr>
          <p:cNvPr id="3" name="Content Placeholder 2"/>
          <p:cNvSpPr>
            <a:spLocks noGrp="1"/>
          </p:cNvSpPr>
          <p:nvPr>
            <p:ph idx="1"/>
          </p:nvPr>
        </p:nvSpPr>
        <p:spPr>
          <a:xfrm>
            <a:off x="457200" y="1417638"/>
            <a:ext cx="8229600" cy="4708525"/>
          </a:xfrm>
        </p:spPr>
        <p:txBody>
          <a:bodyPr>
            <a:normAutofit fontScale="77500" lnSpcReduction="20000"/>
          </a:bodyPr>
          <a:lstStyle/>
          <a:p>
            <a:r>
              <a:rPr lang="en-US" dirty="0"/>
              <a:t>"Hand hygiene" includes either washing hands with soap and water, or using a waterless alcohol-based </a:t>
            </a:r>
            <a:r>
              <a:rPr lang="en-US" dirty="0" smtClean="0"/>
              <a:t>antiseptic hand </a:t>
            </a:r>
            <a:r>
              <a:rPr lang="en-US" dirty="0"/>
              <a:t>rub with 60-90% alcohol content. Hands should be washed with soap and water if visibly soiled. If not </a:t>
            </a:r>
            <a:r>
              <a:rPr lang="en-US" dirty="0" smtClean="0"/>
              <a:t>visibly soiled</a:t>
            </a:r>
            <a:r>
              <a:rPr lang="en-US" dirty="0"/>
              <a:t>, hand hygiene with alcohol-based hand rub may be used. </a:t>
            </a:r>
            <a:endParaRPr lang="en-US" dirty="0" smtClean="0"/>
          </a:p>
          <a:p>
            <a:r>
              <a:rPr lang="en-US" dirty="0" smtClean="0"/>
              <a:t>The </a:t>
            </a:r>
            <a:r>
              <a:rPr lang="en-US" dirty="0"/>
              <a:t>CDC recommends that hand washing </a:t>
            </a:r>
            <a:r>
              <a:rPr lang="en-US" dirty="0" smtClean="0"/>
              <a:t>incorporate rubbing </a:t>
            </a:r>
            <a:r>
              <a:rPr lang="en-US" dirty="0"/>
              <a:t>hands together "vigorously" for 15 seconds, and that the use of alcohol-based rubs incorporate covering </a:t>
            </a:r>
            <a:r>
              <a:rPr lang="en-US" dirty="0" smtClean="0"/>
              <a:t>all surfaces </a:t>
            </a:r>
            <a:r>
              <a:rPr lang="en-US" dirty="0"/>
              <a:t>of hands and fingers, until hands are dry. </a:t>
            </a:r>
            <a:endParaRPr lang="en-US" dirty="0" smtClean="0"/>
          </a:p>
          <a:p>
            <a:r>
              <a:rPr lang="en-US" dirty="0" smtClean="0"/>
              <a:t>According </a:t>
            </a:r>
            <a:r>
              <a:rPr lang="en-US" dirty="0"/>
              <a:t>to the CDC, even with glove use, hand hygiene </a:t>
            </a:r>
            <a:r>
              <a:rPr lang="en-US" dirty="0" smtClean="0"/>
              <a:t>is necessary </a:t>
            </a:r>
            <a:r>
              <a:rPr lang="en-US" dirty="0"/>
              <a:t>after glove removal because hands can become contaminated through small defects in gloves and from </a:t>
            </a:r>
            <a:r>
              <a:rPr lang="en-US" dirty="0" smtClean="0"/>
              <a:t>the outer </a:t>
            </a:r>
            <a:r>
              <a:rPr lang="en-US" dirty="0"/>
              <a:t>surface of gloves during glove removal.</a:t>
            </a:r>
          </a:p>
        </p:txBody>
      </p:sp>
      <p:sp>
        <p:nvSpPr>
          <p:cNvPr id="4" name="Slide Number Placeholder 3"/>
          <p:cNvSpPr>
            <a:spLocks noGrp="1"/>
          </p:cNvSpPr>
          <p:nvPr>
            <p:ph type="sldNum" sz="quarter" idx="4"/>
          </p:nvPr>
        </p:nvSpPr>
        <p:spPr/>
        <p:txBody>
          <a:bodyPr/>
          <a:lstStyle/>
          <a:p>
            <a:fld id="{92351276-899D-4574-94CF-FDF2418DFF16}" type="slidenum">
              <a:rPr lang="en-US" smtClean="0"/>
              <a:pPr/>
              <a:t>10</a:t>
            </a:fld>
            <a:endParaRPr lang="en-US" dirty="0"/>
          </a:p>
        </p:txBody>
      </p:sp>
    </p:spTree>
    <p:extLst>
      <p:ext uri="{BB962C8B-B14F-4D97-AF65-F5344CB8AC3E}">
        <p14:creationId xmlns:p14="http://schemas.microsoft.com/office/powerpoint/2010/main" val="134363347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V0113 – Guidance</a:t>
            </a:r>
            <a:endParaRPr lang="en-US" dirty="0"/>
          </a:p>
        </p:txBody>
      </p:sp>
      <p:sp>
        <p:nvSpPr>
          <p:cNvPr id="3" name="Content Placeholder 2"/>
          <p:cNvSpPr>
            <a:spLocks noGrp="1"/>
          </p:cNvSpPr>
          <p:nvPr>
            <p:ph idx="1"/>
          </p:nvPr>
        </p:nvSpPr>
        <p:spPr>
          <a:xfrm>
            <a:off x="457200" y="1417638"/>
            <a:ext cx="8229600" cy="4708525"/>
          </a:xfrm>
        </p:spPr>
        <p:txBody>
          <a:bodyPr>
            <a:normAutofit fontScale="70000" lnSpcReduction="20000"/>
          </a:bodyPr>
          <a:lstStyle/>
          <a:p>
            <a:pPr marL="0" indent="0">
              <a:buNone/>
            </a:pPr>
            <a:r>
              <a:rPr lang="en-US" dirty="0"/>
              <a:t>Examples of when hand hygiene should be performed:</a:t>
            </a:r>
          </a:p>
          <a:p>
            <a:r>
              <a:rPr lang="en-US" dirty="0" smtClean="0"/>
              <a:t>After </a:t>
            </a:r>
            <a:r>
              <a:rPr lang="en-US" dirty="0"/>
              <a:t>touching blood, body fluids, secretions, excretions, and potentially contaminated items;</a:t>
            </a:r>
          </a:p>
          <a:p>
            <a:r>
              <a:rPr lang="en-US" dirty="0" smtClean="0"/>
              <a:t>Before </a:t>
            </a:r>
            <a:r>
              <a:rPr lang="en-US" dirty="0"/>
              <a:t>and after direct contact with patients;</a:t>
            </a:r>
          </a:p>
          <a:p>
            <a:r>
              <a:rPr lang="en-US" dirty="0" smtClean="0"/>
              <a:t>Before </a:t>
            </a:r>
            <a:r>
              <a:rPr lang="en-US" dirty="0"/>
              <a:t>performing any invasive procedure such as vascular access cannulation or administration of </a:t>
            </a:r>
            <a:r>
              <a:rPr lang="en-US" dirty="0" smtClean="0"/>
              <a:t>parenteral medications</a:t>
            </a:r>
            <a:r>
              <a:rPr lang="en-US" dirty="0"/>
              <a:t>;</a:t>
            </a:r>
          </a:p>
          <a:p>
            <a:r>
              <a:rPr lang="en-US" dirty="0" smtClean="0"/>
              <a:t>Immediately </a:t>
            </a:r>
            <a:r>
              <a:rPr lang="en-US" dirty="0"/>
              <a:t>after gloves are removed;</a:t>
            </a:r>
          </a:p>
          <a:p>
            <a:r>
              <a:rPr lang="en-US" dirty="0" smtClean="0"/>
              <a:t>After </a:t>
            </a:r>
            <a:r>
              <a:rPr lang="en-US" dirty="0"/>
              <a:t>contact with inanimate objects, including medical equipment or environmental surfaces at the patient station;</a:t>
            </a:r>
          </a:p>
          <a:p>
            <a:r>
              <a:rPr lang="en-US" dirty="0" smtClean="0"/>
              <a:t>Before </a:t>
            </a:r>
            <a:r>
              <a:rPr lang="en-US" dirty="0"/>
              <a:t>entering and on exiting the patient treatment areas; </a:t>
            </a:r>
            <a:r>
              <a:rPr lang="en-US" dirty="0" smtClean="0"/>
              <a:t>and</a:t>
            </a:r>
          </a:p>
          <a:p>
            <a:r>
              <a:rPr lang="en-US" dirty="0" smtClean="0"/>
              <a:t>When </a:t>
            </a:r>
            <a:r>
              <a:rPr lang="en-US" dirty="0"/>
              <a:t>moving from a contaminated body site to a clean body site of the same patient.</a:t>
            </a:r>
          </a:p>
        </p:txBody>
      </p:sp>
      <p:sp>
        <p:nvSpPr>
          <p:cNvPr id="4" name="Slide Number Placeholder 3"/>
          <p:cNvSpPr>
            <a:spLocks noGrp="1"/>
          </p:cNvSpPr>
          <p:nvPr>
            <p:ph type="sldNum" sz="quarter" idx="4"/>
          </p:nvPr>
        </p:nvSpPr>
        <p:spPr/>
        <p:txBody>
          <a:bodyPr/>
          <a:lstStyle/>
          <a:p>
            <a:fld id="{92351276-899D-4574-94CF-FDF2418DFF16}" type="slidenum">
              <a:rPr lang="en-US" smtClean="0"/>
              <a:pPr/>
              <a:t>11</a:t>
            </a:fld>
            <a:endParaRPr lang="en-US" dirty="0"/>
          </a:p>
        </p:txBody>
      </p:sp>
    </p:spTree>
    <p:extLst>
      <p:ext uri="{BB962C8B-B14F-4D97-AF65-F5344CB8AC3E}">
        <p14:creationId xmlns:p14="http://schemas.microsoft.com/office/powerpoint/2010/main" val="114776910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V0113 – Guidance</a:t>
            </a:r>
            <a:endParaRPr lang="en-US" dirty="0"/>
          </a:p>
        </p:txBody>
      </p:sp>
      <p:sp>
        <p:nvSpPr>
          <p:cNvPr id="3" name="Content Placeholder 2"/>
          <p:cNvSpPr>
            <a:spLocks noGrp="1"/>
          </p:cNvSpPr>
          <p:nvPr>
            <p:ph idx="1"/>
          </p:nvPr>
        </p:nvSpPr>
        <p:spPr>
          <a:xfrm>
            <a:off x="457200" y="1417638"/>
            <a:ext cx="8229600" cy="4708525"/>
          </a:xfrm>
        </p:spPr>
        <p:txBody>
          <a:bodyPr>
            <a:normAutofit fontScale="62500" lnSpcReduction="20000"/>
          </a:bodyPr>
          <a:lstStyle/>
          <a:p>
            <a:pPr marL="0" indent="0">
              <a:buNone/>
            </a:pPr>
            <a:r>
              <a:rPr lang="en-US" dirty="0"/>
              <a:t>The CDC document, "Prevention of Intravascular Catheter-Related Infections," ("RR-10" which is adopted </a:t>
            </a:r>
            <a:r>
              <a:rPr lang="en-US" dirty="0" smtClean="0"/>
              <a:t>as regulation </a:t>
            </a:r>
            <a:r>
              <a:rPr lang="en-US" dirty="0"/>
              <a:t>in this section), </a:t>
            </a:r>
            <a:r>
              <a:rPr lang="en-US" dirty="0" smtClean="0"/>
              <a:t>states:</a:t>
            </a:r>
          </a:p>
          <a:p>
            <a:r>
              <a:rPr lang="en-US" dirty="0" smtClean="0"/>
              <a:t>Staff </a:t>
            </a:r>
            <a:r>
              <a:rPr lang="en-US" dirty="0"/>
              <a:t>should wear clean or sterile gloves when changing the dressing </a:t>
            </a:r>
            <a:r>
              <a:rPr lang="en-US" dirty="0" smtClean="0"/>
              <a:t>on intravascular </a:t>
            </a:r>
            <a:r>
              <a:rPr lang="en-US" dirty="0"/>
              <a:t>catheters. Staff must observe hand hygiene before and after palpating catheter insertion sites, as well </a:t>
            </a:r>
            <a:r>
              <a:rPr lang="en-US" dirty="0" smtClean="0"/>
              <a:t>as before </a:t>
            </a:r>
            <a:r>
              <a:rPr lang="en-US" dirty="0"/>
              <a:t>and after accessing or dressing an intravascular catheter.</a:t>
            </a:r>
          </a:p>
          <a:p>
            <a:r>
              <a:rPr lang="en-US" dirty="0"/>
              <a:t>Hand hygiene is required after every direct contact with a patient and between patient contacts, even if the contact </a:t>
            </a:r>
            <a:r>
              <a:rPr lang="en-US" dirty="0" smtClean="0"/>
              <a:t>is casual</a:t>
            </a:r>
            <a:r>
              <a:rPr lang="en-US" dirty="0"/>
              <a:t>. </a:t>
            </a:r>
            <a:endParaRPr lang="en-US" dirty="0" smtClean="0"/>
          </a:p>
          <a:p>
            <a:r>
              <a:rPr lang="en-US" dirty="0" smtClean="0"/>
              <a:t>Gloves </a:t>
            </a:r>
            <a:r>
              <a:rPr lang="en-US" dirty="0"/>
              <a:t>are not necessary for casual social contact with a patient, for example, staff members may touch </a:t>
            </a:r>
            <a:r>
              <a:rPr lang="en-US" dirty="0" smtClean="0"/>
              <a:t>the patient's </a:t>
            </a:r>
            <a:r>
              <a:rPr lang="en-US" dirty="0"/>
              <a:t>shoulder, take his/her arm, or shake hands without wearing gloves. However, gloves should always be </a:t>
            </a:r>
            <a:r>
              <a:rPr lang="en-US" dirty="0" smtClean="0"/>
              <a:t>worn anytime </a:t>
            </a:r>
            <a:r>
              <a:rPr lang="en-US" dirty="0"/>
              <a:t>contact with blood or body fluids is anticipated.</a:t>
            </a:r>
          </a:p>
          <a:p>
            <a:r>
              <a:rPr lang="en-US" dirty="0"/>
              <a:t>Physicians and non-physician practitioners functioning in lieu of physicians (i.e., advanced practice registered </a:t>
            </a:r>
            <a:r>
              <a:rPr lang="en-US" dirty="0" smtClean="0"/>
              <a:t>nurses and </a:t>
            </a:r>
            <a:r>
              <a:rPr lang="en-US" dirty="0"/>
              <a:t>physician assistants), social workers and dietitians must follow these same requirements for glove use and </a:t>
            </a:r>
            <a:r>
              <a:rPr lang="en-US" dirty="0" smtClean="0"/>
              <a:t>hand hygiene</a:t>
            </a:r>
            <a:r>
              <a:rPr lang="en-US" dirty="0"/>
              <a:t>.</a:t>
            </a:r>
          </a:p>
        </p:txBody>
      </p:sp>
      <p:sp>
        <p:nvSpPr>
          <p:cNvPr id="4" name="Slide Number Placeholder 3"/>
          <p:cNvSpPr>
            <a:spLocks noGrp="1"/>
          </p:cNvSpPr>
          <p:nvPr>
            <p:ph type="sldNum" sz="quarter" idx="4"/>
          </p:nvPr>
        </p:nvSpPr>
        <p:spPr/>
        <p:txBody>
          <a:bodyPr/>
          <a:lstStyle/>
          <a:p>
            <a:fld id="{92351276-899D-4574-94CF-FDF2418DFF16}" type="slidenum">
              <a:rPr lang="en-US" smtClean="0"/>
              <a:pPr/>
              <a:t>12</a:t>
            </a:fld>
            <a:endParaRPr lang="en-US" dirty="0"/>
          </a:p>
        </p:txBody>
      </p:sp>
    </p:spTree>
    <p:extLst>
      <p:ext uri="{BB962C8B-B14F-4D97-AF65-F5344CB8AC3E}">
        <p14:creationId xmlns:p14="http://schemas.microsoft.com/office/powerpoint/2010/main" val="206257169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V0113 cited?</a:t>
            </a:r>
            <a:endParaRPr lang="en-US" dirty="0"/>
          </a:p>
        </p:txBody>
      </p:sp>
      <p:sp>
        <p:nvSpPr>
          <p:cNvPr id="3" name="Content Placeholder 2"/>
          <p:cNvSpPr>
            <a:spLocks noGrp="1"/>
          </p:cNvSpPr>
          <p:nvPr>
            <p:ph idx="1"/>
          </p:nvPr>
        </p:nvSpPr>
        <p:spPr/>
        <p:txBody>
          <a:bodyPr/>
          <a:lstStyle/>
          <a:p>
            <a:r>
              <a:rPr lang="en-US" dirty="0" smtClean="0"/>
              <a:t>Staff not performing hand hygiene and/ or changing gloves when indicated</a:t>
            </a:r>
          </a:p>
          <a:p>
            <a:pPr lvl="1"/>
            <a:r>
              <a:rPr lang="en-US" dirty="0" smtClean="0"/>
              <a:t>Entering / leaving dialysis area</a:t>
            </a:r>
          </a:p>
          <a:p>
            <a:pPr lvl="1"/>
            <a:r>
              <a:rPr lang="en-US" dirty="0" smtClean="0"/>
              <a:t>Prior to/ after holding access sites</a:t>
            </a:r>
          </a:p>
          <a:p>
            <a:pPr lvl="1"/>
            <a:r>
              <a:rPr lang="en-US" dirty="0" smtClean="0"/>
              <a:t>Staff not performing hand hygiene between glove changes</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13</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0" y="4270375"/>
            <a:ext cx="1447800" cy="1447800"/>
          </a:xfrm>
          <a:prstGeom prst="rect">
            <a:avLst/>
          </a:prstGeom>
        </p:spPr>
      </p:pic>
    </p:spTree>
    <p:extLst>
      <p:ext uri="{BB962C8B-B14F-4D97-AF65-F5344CB8AC3E}">
        <p14:creationId xmlns:p14="http://schemas.microsoft.com/office/powerpoint/2010/main" val="284834444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V0122-Disinfect Surfaces and Equipment</a:t>
            </a:r>
            <a:br>
              <a:rPr lang="en-US" sz="3200" dirty="0" smtClean="0"/>
            </a:br>
            <a:r>
              <a:rPr lang="en-US" sz="3200" dirty="0"/>
              <a:t>494.30(a)(4)(ii) </a:t>
            </a:r>
          </a:p>
        </p:txBody>
      </p:sp>
      <p:sp>
        <p:nvSpPr>
          <p:cNvPr id="3" name="Content Placeholder 2"/>
          <p:cNvSpPr>
            <a:spLocks noGrp="1"/>
          </p:cNvSpPr>
          <p:nvPr>
            <p:ph idx="1"/>
          </p:nvPr>
        </p:nvSpPr>
        <p:spPr/>
        <p:txBody>
          <a:bodyPr>
            <a:normAutofit/>
          </a:bodyPr>
          <a:lstStyle/>
          <a:p>
            <a:pPr marL="0" indent="0">
              <a:buNone/>
            </a:pPr>
            <a:r>
              <a:rPr lang="en-US" dirty="0" smtClean="0"/>
              <a:t>The </a:t>
            </a:r>
            <a:r>
              <a:rPr lang="en-US" dirty="0"/>
              <a:t>facility must demonstrate that it follows standard infection control precautions by implementing-</a:t>
            </a:r>
          </a:p>
          <a:p>
            <a:pPr marL="0" indent="0">
              <a:buNone/>
            </a:pPr>
            <a:r>
              <a:rPr lang="en-US" dirty="0"/>
              <a:t>(4) And maintaining procedures, in accordance with applicable State and local laws and accepted public health procedures, for the-]</a:t>
            </a:r>
          </a:p>
          <a:p>
            <a:pPr marL="0" indent="0">
              <a:buNone/>
            </a:pPr>
            <a:r>
              <a:rPr lang="en-US" dirty="0"/>
              <a:t>(ii) Cleaning and disinfection of contaminated surfaces, medical devices, and equipment.</a:t>
            </a:r>
          </a:p>
        </p:txBody>
      </p:sp>
      <p:sp>
        <p:nvSpPr>
          <p:cNvPr id="4" name="Slide Number Placeholder 3"/>
          <p:cNvSpPr>
            <a:spLocks noGrp="1"/>
          </p:cNvSpPr>
          <p:nvPr>
            <p:ph type="sldNum" sz="quarter" idx="4"/>
          </p:nvPr>
        </p:nvSpPr>
        <p:spPr/>
        <p:txBody>
          <a:bodyPr/>
          <a:lstStyle/>
          <a:p>
            <a:fld id="{92351276-899D-4574-94CF-FDF2418DFF16}" type="slidenum">
              <a:rPr lang="en-US" smtClean="0"/>
              <a:pPr/>
              <a:t>14</a:t>
            </a:fld>
            <a:endParaRPr lang="en-US" dirty="0"/>
          </a:p>
        </p:txBody>
      </p:sp>
    </p:spTree>
    <p:extLst>
      <p:ext uri="{BB962C8B-B14F-4D97-AF65-F5344CB8AC3E}">
        <p14:creationId xmlns:p14="http://schemas.microsoft.com/office/powerpoint/2010/main" val="158723924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V0122 cited</a:t>
            </a:r>
            <a:endParaRPr lang="en-US" dirty="0"/>
          </a:p>
        </p:txBody>
      </p:sp>
      <p:sp>
        <p:nvSpPr>
          <p:cNvPr id="3" name="Content Placeholder 2"/>
          <p:cNvSpPr>
            <a:spLocks noGrp="1"/>
          </p:cNvSpPr>
          <p:nvPr>
            <p:ph idx="1"/>
          </p:nvPr>
        </p:nvSpPr>
        <p:spPr/>
        <p:txBody>
          <a:bodyPr/>
          <a:lstStyle/>
          <a:p>
            <a:r>
              <a:rPr lang="en-US" dirty="0" smtClean="0"/>
              <a:t>Not disinfecting non-disposable equipment between patient use, including dialysis station chairs, clamps, remote controls and other items with potential for contamination</a:t>
            </a:r>
          </a:p>
          <a:p>
            <a:pPr marL="0" indent="0">
              <a:buNone/>
            </a:pP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15</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57800" y="3429000"/>
            <a:ext cx="2927234" cy="2232785"/>
          </a:xfrm>
          <a:prstGeom prst="rect">
            <a:avLst/>
          </a:prstGeom>
        </p:spPr>
      </p:pic>
    </p:spTree>
    <p:extLst>
      <p:ext uri="{BB962C8B-B14F-4D97-AF65-F5344CB8AC3E}">
        <p14:creationId xmlns:p14="http://schemas.microsoft.com/office/powerpoint/2010/main" val="221272800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r>
              <a:rPr lang="en-US" dirty="0" smtClean="0"/>
              <a:t>V0543- Plan of Care - Manage Volume Status (Dose of Dialysis)</a:t>
            </a:r>
            <a:br>
              <a:rPr lang="en-US" dirty="0" smtClean="0"/>
            </a:br>
            <a:r>
              <a:rPr lang="en-US" dirty="0" smtClean="0"/>
              <a:t> 494.90(a)(1)</a:t>
            </a:r>
            <a:endParaRPr lang="en-US" dirty="0"/>
          </a:p>
        </p:txBody>
      </p:sp>
      <p:sp>
        <p:nvSpPr>
          <p:cNvPr id="3" name="Content Placeholder 2"/>
          <p:cNvSpPr>
            <a:spLocks noGrp="1"/>
          </p:cNvSpPr>
          <p:nvPr>
            <p:ph idx="1"/>
          </p:nvPr>
        </p:nvSpPr>
        <p:spPr>
          <a:xfrm>
            <a:off x="457200" y="1905000"/>
            <a:ext cx="8229600" cy="4221163"/>
          </a:xfrm>
        </p:spPr>
        <p:txBody>
          <a:bodyPr/>
          <a:lstStyle/>
          <a:p>
            <a:pPr marL="0" indent="0">
              <a:buNone/>
            </a:pPr>
            <a:r>
              <a:rPr lang="en-US" dirty="0"/>
              <a:t>The plan of care must address, but not be limited to, the following: </a:t>
            </a:r>
          </a:p>
          <a:p>
            <a:pPr marL="0" indent="0">
              <a:buNone/>
            </a:pPr>
            <a:r>
              <a:rPr lang="en-US" dirty="0"/>
              <a:t>(1) Dose of dialysis. The interdisciplinary team must provide the necessary care and services to manage the patient's volume status;</a:t>
            </a:r>
          </a:p>
        </p:txBody>
      </p:sp>
      <p:sp>
        <p:nvSpPr>
          <p:cNvPr id="4" name="Slide Number Placeholder 3"/>
          <p:cNvSpPr>
            <a:spLocks noGrp="1"/>
          </p:cNvSpPr>
          <p:nvPr>
            <p:ph type="sldNum" sz="quarter" idx="4"/>
          </p:nvPr>
        </p:nvSpPr>
        <p:spPr/>
        <p:txBody>
          <a:bodyPr/>
          <a:lstStyle/>
          <a:p>
            <a:fld id="{92351276-899D-4574-94CF-FDF2418DFF16}" type="slidenum">
              <a:rPr lang="en-US" smtClean="0"/>
              <a:pPr/>
              <a:t>16</a:t>
            </a:fld>
            <a:endParaRPr lang="en-US" dirty="0"/>
          </a:p>
        </p:txBody>
      </p:sp>
    </p:spTree>
    <p:extLst>
      <p:ext uri="{BB962C8B-B14F-4D97-AF65-F5344CB8AC3E}">
        <p14:creationId xmlns:p14="http://schemas.microsoft.com/office/powerpoint/2010/main" val="292585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V0543 cited?</a:t>
            </a:r>
            <a:endParaRPr lang="en-US" dirty="0"/>
          </a:p>
        </p:txBody>
      </p:sp>
      <p:sp>
        <p:nvSpPr>
          <p:cNvPr id="3" name="Content Placeholder 2"/>
          <p:cNvSpPr>
            <a:spLocks noGrp="1"/>
          </p:cNvSpPr>
          <p:nvPr>
            <p:ph idx="1"/>
          </p:nvPr>
        </p:nvSpPr>
        <p:spPr/>
        <p:txBody>
          <a:bodyPr/>
          <a:lstStyle/>
          <a:p>
            <a:r>
              <a:rPr lang="en-US" dirty="0" smtClean="0"/>
              <a:t>Not following prescription for blood flow rate/ dialysate flow rate</a:t>
            </a:r>
          </a:p>
          <a:p>
            <a:r>
              <a:rPr lang="en-US" dirty="0" smtClean="0"/>
              <a:t>Not providing sufficient intradialytic treatment monitoring</a:t>
            </a:r>
          </a:p>
          <a:p>
            <a:r>
              <a:rPr lang="en-US" dirty="0" smtClean="0"/>
              <a:t>Not adjusting patient’s dry weight when patient consistently coming into treatment below prescribed dry weight </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17</a:t>
            </a:fld>
            <a:endParaRPr lang="en-US" dirty="0"/>
          </a:p>
        </p:txBody>
      </p:sp>
    </p:spTree>
    <p:extLst>
      <p:ext uri="{BB962C8B-B14F-4D97-AF65-F5344CB8AC3E}">
        <p14:creationId xmlns:p14="http://schemas.microsoft.com/office/powerpoint/2010/main" val="53861898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V0403- Equipment </a:t>
            </a:r>
            <a:r>
              <a:rPr lang="en-US" dirty="0"/>
              <a:t>Maintenance</a:t>
            </a:r>
            <a:br>
              <a:rPr lang="en-US" dirty="0"/>
            </a:br>
            <a:r>
              <a:rPr lang="en-US" dirty="0" smtClean="0"/>
              <a:t>494.60(b)</a:t>
            </a:r>
            <a:endParaRPr lang="en-US" dirty="0"/>
          </a:p>
        </p:txBody>
      </p:sp>
      <p:sp>
        <p:nvSpPr>
          <p:cNvPr id="3" name="Content Placeholder 2"/>
          <p:cNvSpPr>
            <a:spLocks noGrp="1"/>
          </p:cNvSpPr>
          <p:nvPr>
            <p:ph idx="1"/>
          </p:nvPr>
        </p:nvSpPr>
        <p:spPr/>
        <p:txBody>
          <a:bodyPr/>
          <a:lstStyle/>
          <a:p>
            <a:pPr marL="0" indent="0">
              <a:buNone/>
            </a:pPr>
            <a:r>
              <a:rPr lang="en-US" dirty="0"/>
              <a:t>The dialysis facility must implement and maintain a program to ensure that all equipment (including emergency equipment, dialysis machines and equipment, and the water treatment system) are maintained and operated in accordance with the manufacturer's recommendations.</a:t>
            </a:r>
          </a:p>
        </p:txBody>
      </p:sp>
      <p:sp>
        <p:nvSpPr>
          <p:cNvPr id="4" name="Slide Number Placeholder 3"/>
          <p:cNvSpPr>
            <a:spLocks noGrp="1"/>
          </p:cNvSpPr>
          <p:nvPr>
            <p:ph type="sldNum" sz="quarter" idx="4"/>
          </p:nvPr>
        </p:nvSpPr>
        <p:spPr/>
        <p:txBody>
          <a:bodyPr/>
          <a:lstStyle/>
          <a:p>
            <a:fld id="{92351276-899D-4574-94CF-FDF2418DFF16}" type="slidenum">
              <a:rPr lang="en-US" smtClean="0"/>
              <a:pPr/>
              <a:t>18</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6705600" y="4234624"/>
            <a:ext cx="1381869" cy="2286000"/>
          </a:xfrm>
          <a:prstGeom prst="rect">
            <a:avLst/>
          </a:prstGeom>
        </p:spPr>
      </p:pic>
    </p:spTree>
    <p:extLst>
      <p:ext uri="{BB962C8B-B14F-4D97-AF65-F5344CB8AC3E}">
        <p14:creationId xmlns:p14="http://schemas.microsoft.com/office/powerpoint/2010/main" val="389438645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V0403 cited?</a:t>
            </a:r>
            <a:endParaRPr lang="en-US" dirty="0"/>
          </a:p>
        </p:txBody>
      </p:sp>
      <p:sp>
        <p:nvSpPr>
          <p:cNvPr id="3" name="Content Placeholder 2"/>
          <p:cNvSpPr>
            <a:spLocks noGrp="1"/>
          </p:cNvSpPr>
          <p:nvPr>
            <p:ph idx="1"/>
          </p:nvPr>
        </p:nvSpPr>
        <p:spPr/>
        <p:txBody>
          <a:bodyPr>
            <a:normAutofit lnSpcReduction="10000"/>
          </a:bodyPr>
          <a:lstStyle/>
          <a:p>
            <a:r>
              <a:rPr lang="en-US" dirty="0" smtClean="0"/>
              <a:t>Failure to maintain refrigerators at appropriate temperature</a:t>
            </a:r>
          </a:p>
          <a:p>
            <a:r>
              <a:rPr lang="en-US" dirty="0" smtClean="0"/>
              <a:t>Failure to maintain dialysis machines in accordance with manufacturer’s recommendations </a:t>
            </a:r>
          </a:p>
          <a:p>
            <a:r>
              <a:rPr lang="en-US" dirty="0" smtClean="0"/>
              <a:t>Failure to complete glucometer quality controls</a:t>
            </a:r>
          </a:p>
          <a:p>
            <a:r>
              <a:rPr lang="en-US" dirty="0" smtClean="0"/>
              <a:t>Failure to ensure emergency equipment, such as suction machine, is operational</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19</a:t>
            </a:fld>
            <a:endParaRPr lang="en-US" dirty="0"/>
          </a:p>
        </p:txBody>
      </p:sp>
    </p:spTree>
    <p:extLst>
      <p:ext uri="{BB962C8B-B14F-4D97-AF65-F5344CB8AC3E}">
        <p14:creationId xmlns:p14="http://schemas.microsoft.com/office/powerpoint/2010/main" val="238348010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a:xfrm>
            <a:off x="457200" y="1905000"/>
            <a:ext cx="8229600" cy="3810000"/>
          </a:xfrm>
        </p:spPr>
        <p:txBody>
          <a:bodyPr>
            <a:normAutofit/>
          </a:bodyPr>
          <a:lstStyle/>
          <a:p>
            <a:pPr>
              <a:buFont typeface="Wingdings" panose="05000000000000000000" pitchFamily="2" charset="2"/>
              <a:buChar char="ü"/>
            </a:pPr>
            <a:r>
              <a:rPr lang="en-US" dirty="0" smtClean="0"/>
              <a:t>Enhance understanding of the ESRD survey process</a:t>
            </a:r>
          </a:p>
          <a:p>
            <a:pPr>
              <a:buFont typeface="Wingdings" panose="05000000000000000000" pitchFamily="2" charset="2"/>
              <a:buChar char="ü"/>
            </a:pPr>
            <a:r>
              <a:rPr lang="en-US" dirty="0"/>
              <a:t>Enhance </a:t>
            </a:r>
            <a:r>
              <a:rPr lang="en-US" dirty="0" smtClean="0"/>
              <a:t>understanding of the most frequently cited deficiencies in ESRDs</a:t>
            </a:r>
          </a:p>
          <a:p>
            <a:pPr>
              <a:buFont typeface="Wingdings" panose="05000000000000000000" pitchFamily="2" charset="2"/>
              <a:buChar char="ü"/>
            </a:pPr>
            <a:r>
              <a:rPr lang="en-US" dirty="0"/>
              <a:t>Enhance </a:t>
            </a:r>
            <a:r>
              <a:rPr lang="en-US" dirty="0" smtClean="0"/>
              <a:t>understanding of the Involuntary Discharge Process</a:t>
            </a:r>
          </a:p>
        </p:txBody>
      </p:sp>
      <p:sp>
        <p:nvSpPr>
          <p:cNvPr id="4" name="Slide Number Placeholder 3"/>
          <p:cNvSpPr>
            <a:spLocks noGrp="1"/>
          </p:cNvSpPr>
          <p:nvPr>
            <p:ph type="sldNum" sz="quarter" idx="4"/>
          </p:nvPr>
        </p:nvSpPr>
        <p:spPr/>
        <p:txBody>
          <a:bodyPr/>
          <a:lstStyle/>
          <a:p>
            <a:fld id="{92351276-899D-4574-94CF-FDF2418DFF16}" type="slidenum">
              <a:rPr lang="en-US" smtClean="0"/>
              <a:pPr/>
              <a:t>2</a:t>
            </a:fld>
            <a:endParaRPr lang="en-US" dirty="0"/>
          </a:p>
        </p:txBody>
      </p:sp>
    </p:spTree>
    <p:extLst>
      <p:ext uri="{BB962C8B-B14F-4D97-AF65-F5344CB8AC3E}">
        <p14:creationId xmlns:p14="http://schemas.microsoft.com/office/powerpoint/2010/main" val="133746082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V0544- Plan of Care - Achieve Adequate Clearance</a:t>
            </a:r>
            <a:r>
              <a:rPr lang="en-US" dirty="0"/>
              <a:t/>
            </a:r>
            <a:br>
              <a:rPr lang="en-US" dirty="0"/>
            </a:br>
            <a:r>
              <a:rPr lang="en-US" dirty="0" smtClean="0"/>
              <a:t>494.90(a)(1)</a:t>
            </a:r>
            <a:endParaRPr lang="en-US" dirty="0"/>
          </a:p>
        </p:txBody>
      </p:sp>
      <p:sp>
        <p:nvSpPr>
          <p:cNvPr id="3" name="Content Placeholder 2"/>
          <p:cNvSpPr>
            <a:spLocks noGrp="1"/>
          </p:cNvSpPr>
          <p:nvPr>
            <p:ph idx="1"/>
          </p:nvPr>
        </p:nvSpPr>
        <p:spPr>
          <a:xfrm>
            <a:off x="457200" y="1905000"/>
            <a:ext cx="8229600" cy="4221163"/>
          </a:xfrm>
        </p:spPr>
        <p:txBody>
          <a:bodyPr/>
          <a:lstStyle/>
          <a:p>
            <a:pPr marL="0" indent="0">
              <a:buNone/>
            </a:pPr>
            <a:r>
              <a:rPr lang="en-US" dirty="0"/>
              <a:t>Achieve and sustain the prescribed dose of dialysis to meet a hemodialysis </a:t>
            </a:r>
            <a:r>
              <a:rPr lang="en-US" dirty="0" err="1"/>
              <a:t>Kt</a:t>
            </a:r>
            <a:r>
              <a:rPr lang="en-US" dirty="0"/>
              <a:t>/V of at least 1.2 and a peritoneal dialysis weekly </a:t>
            </a:r>
            <a:r>
              <a:rPr lang="en-US" dirty="0" err="1"/>
              <a:t>Kt</a:t>
            </a:r>
            <a:r>
              <a:rPr lang="en-US" dirty="0"/>
              <a:t>/V of at least 1.7 or meet an alternative equivalent professionally-accepted clinical practice standard for adequacy of dialysis.</a:t>
            </a:r>
          </a:p>
        </p:txBody>
      </p:sp>
      <p:sp>
        <p:nvSpPr>
          <p:cNvPr id="4" name="Slide Number Placeholder 3"/>
          <p:cNvSpPr>
            <a:spLocks noGrp="1"/>
          </p:cNvSpPr>
          <p:nvPr>
            <p:ph type="sldNum" sz="quarter" idx="4"/>
          </p:nvPr>
        </p:nvSpPr>
        <p:spPr/>
        <p:txBody>
          <a:bodyPr/>
          <a:lstStyle/>
          <a:p>
            <a:fld id="{92351276-899D-4574-94CF-FDF2418DFF16}" type="slidenum">
              <a:rPr lang="en-US" smtClean="0"/>
              <a:pPr/>
              <a:t>20</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10400" y="4343400"/>
            <a:ext cx="1512804" cy="1604703"/>
          </a:xfrm>
          <a:prstGeom prst="rect">
            <a:avLst/>
          </a:prstGeom>
        </p:spPr>
      </p:pic>
    </p:spTree>
    <p:extLst>
      <p:ext uri="{BB962C8B-B14F-4D97-AF65-F5344CB8AC3E}">
        <p14:creationId xmlns:p14="http://schemas.microsoft.com/office/powerpoint/2010/main" val="296051871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V0544 cited?</a:t>
            </a:r>
            <a:endParaRPr lang="en-US" dirty="0"/>
          </a:p>
        </p:txBody>
      </p:sp>
      <p:sp>
        <p:nvSpPr>
          <p:cNvPr id="3" name="Content Placeholder 2"/>
          <p:cNvSpPr>
            <a:spLocks noGrp="1"/>
          </p:cNvSpPr>
          <p:nvPr>
            <p:ph idx="1"/>
          </p:nvPr>
        </p:nvSpPr>
        <p:spPr/>
        <p:txBody>
          <a:bodyPr/>
          <a:lstStyle/>
          <a:p>
            <a:r>
              <a:rPr lang="en-US" dirty="0" smtClean="0"/>
              <a:t>Reduction in blood flow rate with no indication for reason in change</a:t>
            </a:r>
          </a:p>
          <a:p>
            <a:r>
              <a:rPr lang="en-US" dirty="0" smtClean="0"/>
              <a:t>Reduction in treatment time with no indication for reason in change</a:t>
            </a:r>
          </a:p>
          <a:p>
            <a:pPr marL="0" indent="0" algn="ctr">
              <a:buNone/>
            </a:pP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21</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48001" y="3886199"/>
            <a:ext cx="1843440" cy="1758949"/>
          </a:xfrm>
          <a:prstGeom prst="rect">
            <a:avLst/>
          </a:prstGeom>
        </p:spPr>
      </p:pic>
    </p:spTree>
    <p:extLst>
      <p:ext uri="{BB962C8B-B14F-4D97-AF65-F5344CB8AC3E}">
        <p14:creationId xmlns:p14="http://schemas.microsoft.com/office/powerpoint/2010/main" val="216113014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V0116 –Infection Control - Items Disposed, Dedicated or </a:t>
            </a:r>
            <a:r>
              <a:rPr lang="en-US" dirty="0"/>
              <a:t>Disinfected 494.30(a</a:t>
            </a:r>
            <a:r>
              <a:rPr lang="en-US" dirty="0" smtClean="0"/>
              <a:t>)(1)(</a:t>
            </a:r>
            <a:r>
              <a:rPr lang="en-US" dirty="0" err="1" smtClean="0"/>
              <a:t>i</a:t>
            </a:r>
            <a:r>
              <a:rPr lang="en-US" dirty="0" smtClean="0"/>
              <a:t>) </a:t>
            </a:r>
            <a:endParaRPr lang="en-US" dirty="0"/>
          </a:p>
        </p:txBody>
      </p:sp>
      <p:sp>
        <p:nvSpPr>
          <p:cNvPr id="3" name="Content Placeholder 2"/>
          <p:cNvSpPr>
            <a:spLocks noGrp="1"/>
          </p:cNvSpPr>
          <p:nvPr>
            <p:ph idx="1"/>
          </p:nvPr>
        </p:nvSpPr>
        <p:spPr>
          <a:xfrm>
            <a:off x="381000" y="1752600"/>
            <a:ext cx="8458200" cy="4373563"/>
          </a:xfrm>
        </p:spPr>
        <p:txBody>
          <a:bodyPr>
            <a:normAutofit fontScale="85000" lnSpcReduction="20000"/>
          </a:bodyPr>
          <a:lstStyle/>
          <a:p>
            <a:pPr marL="0" indent="0">
              <a:buNone/>
            </a:pPr>
            <a:r>
              <a:rPr lang="en-US" sz="3100" dirty="0"/>
              <a:t>Items taken into the dialysis station should either be disposed of, dedicated for use only on a single patient, or cleaned and disinfected before being taken to a common clean area or used on another patient.</a:t>
            </a:r>
          </a:p>
          <a:p>
            <a:r>
              <a:rPr lang="en-US" sz="3100" dirty="0" smtClean="0"/>
              <a:t>Non-disposable </a:t>
            </a:r>
            <a:r>
              <a:rPr lang="en-US" sz="3100" dirty="0"/>
              <a:t>items that cannot be cleaned </a:t>
            </a:r>
            <a:r>
              <a:rPr lang="en-US" sz="3100" dirty="0" smtClean="0"/>
              <a:t>&amp; disinfected </a:t>
            </a:r>
            <a:r>
              <a:rPr lang="en-US" sz="3100" dirty="0"/>
              <a:t>(e.g., adhesive tape, cloth covered blood pressure cuffs) should be dedicated for use only on a single patient.</a:t>
            </a:r>
          </a:p>
          <a:p>
            <a:r>
              <a:rPr lang="en-US" sz="3100" dirty="0" smtClean="0"/>
              <a:t>-Unused </a:t>
            </a:r>
            <a:r>
              <a:rPr lang="en-US" sz="3100" dirty="0"/>
              <a:t>medications (including multiple dose vials containing diluents) or supplies (syringes, alcohol swabs, etc.) taken to the patient's station should be used only for that patient and should not be returned to a common clean area or used on other patients.</a:t>
            </a:r>
          </a:p>
          <a:p>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22</a:t>
            </a:fld>
            <a:endParaRPr lang="en-US" dirty="0"/>
          </a:p>
        </p:txBody>
      </p:sp>
    </p:spTree>
    <p:extLst>
      <p:ext uri="{BB962C8B-B14F-4D97-AF65-F5344CB8AC3E}">
        <p14:creationId xmlns:p14="http://schemas.microsoft.com/office/powerpoint/2010/main" val="422260992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V0116 cited?</a:t>
            </a:r>
            <a:endParaRPr lang="en-US" dirty="0"/>
          </a:p>
        </p:txBody>
      </p:sp>
      <p:sp>
        <p:nvSpPr>
          <p:cNvPr id="3" name="Content Placeholder 2"/>
          <p:cNvSpPr>
            <a:spLocks noGrp="1"/>
          </p:cNvSpPr>
          <p:nvPr>
            <p:ph idx="1"/>
          </p:nvPr>
        </p:nvSpPr>
        <p:spPr/>
        <p:txBody>
          <a:bodyPr/>
          <a:lstStyle/>
          <a:p>
            <a:r>
              <a:rPr lang="en-US" dirty="0" smtClean="0"/>
              <a:t>Sharing equipment between patients without proper cleaning/ disinfecting (stethoscopes, blood pressure cuffs, thermometers, glucometers)</a:t>
            </a:r>
          </a:p>
          <a:p>
            <a:r>
              <a:rPr lang="en-US" dirty="0" smtClean="0"/>
              <a:t> Sharing tape among stations, rather than keeping individualized or centralized tape</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23</a:t>
            </a:fld>
            <a:endParaRPr lang="en-US" dirty="0"/>
          </a:p>
        </p:txBody>
      </p:sp>
    </p:spTree>
    <p:extLst>
      <p:ext uri="{BB962C8B-B14F-4D97-AF65-F5344CB8AC3E}">
        <p14:creationId xmlns:p14="http://schemas.microsoft.com/office/powerpoint/2010/main" val="255838966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V0547- Plan of Care - Anemia </a:t>
            </a:r>
            <a:r>
              <a:rPr lang="en-US" dirty="0"/>
              <a:t>Management </a:t>
            </a:r>
            <a:r>
              <a:rPr lang="en-US" dirty="0" smtClean="0"/>
              <a:t>494.90(a)(4)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The interdisciplinary team must provide the necessary care and services to achieve and sustain the clinically appropriate hemoglobin/hematocrit level.</a:t>
            </a:r>
          </a:p>
          <a:p>
            <a:endParaRPr lang="en-US" dirty="0"/>
          </a:p>
          <a:p>
            <a:pPr marL="0" indent="0">
              <a:buNone/>
            </a:pPr>
            <a:r>
              <a:rPr lang="en-US" dirty="0"/>
              <a:t>The patient's hemoglobin/hematocrit must be measured at least monthly. The dialysis facility must conduct an evaluation of the patient's anemia management needs.</a:t>
            </a:r>
          </a:p>
          <a:p>
            <a:endParaRPr lang="en-US" dirty="0"/>
          </a:p>
          <a:p>
            <a:pPr marL="0" indent="0">
              <a:buNone/>
            </a:pP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24</a:t>
            </a:fld>
            <a:endParaRPr lang="en-US" dirty="0"/>
          </a:p>
        </p:txBody>
      </p:sp>
    </p:spTree>
    <p:extLst>
      <p:ext uri="{BB962C8B-B14F-4D97-AF65-F5344CB8AC3E}">
        <p14:creationId xmlns:p14="http://schemas.microsoft.com/office/powerpoint/2010/main" val="337895156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V0547 cited?</a:t>
            </a:r>
            <a:endParaRPr lang="en-US" dirty="0"/>
          </a:p>
        </p:txBody>
      </p:sp>
      <p:sp>
        <p:nvSpPr>
          <p:cNvPr id="3" name="Content Placeholder 2"/>
          <p:cNvSpPr>
            <a:spLocks noGrp="1"/>
          </p:cNvSpPr>
          <p:nvPr>
            <p:ph idx="1"/>
          </p:nvPr>
        </p:nvSpPr>
        <p:spPr/>
        <p:txBody>
          <a:bodyPr/>
          <a:lstStyle/>
          <a:p>
            <a:r>
              <a:rPr lang="en-US" dirty="0" smtClean="0"/>
              <a:t>Failure to give erythropoiesis-stimulating agents (ESAs) as indicated, including algorithm implementation</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25</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2650" y="3429000"/>
            <a:ext cx="2324100" cy="2324100"/>
          </a:xfrm>
          <a:prstGeom prst="rect">
            <a:avLst/>
          </a:prstGeom>
        </p:spPr>
      </p:pic>
    </p:spTree>
    <p:extLst>
      <p:ext uri="{BB962C8B-B14F-4D97-AF65-F5344CB8AC3E}">
        <p14:creationId xmlns:p14="http://schemas.microsoft.com/office/powerpoint/2010/main" val="189876919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1"/>
            <a:ext cx="8229600" cy="1600200"/>
          </a:xfrm>
        </p:spPr>
        <p:txBody>
          <a:bodyPr>
            <a:normAutofit fontScale="90000"/>
          </a:bodyPr>
          <a:lstStyle/>
          <a:p>
            <a:r>
              <a:rPr lang="en-US" dirty="0" smtClean="0"/>
              <a:t>V0147- Infection Control – Staff Education - Catheters/Catheter Care </a:t>
            </a:r>
            <a:br>
              <a:rPr lang="en-US" dirty="0" smtClean="0"/>
            </a:br>
            <a:r>
              <a:rPr lang="en-US" dirty="0" smtClean="0"/>
              <a:t>494.30(a)(2) </a:t>
            </a:r>
            <a:endParaRPr lang="en-US" dirty="0"/>
          </a:p>
        </p:txBody>
      </p:sp>
      <p:sp>
        <p:nvSpPr>
          <p:cNvPr id="3" name="Content Placeholder 2"/>
          <p:cNvSpPr>
            <a:spLocks noGrp="1"/>
          </p:cNvSpPr>
          <p:nvPr>
            <p:ph idx="1"/>
          </p:nvPr>
        </p:nvSpPr>
        <p:spPr>
          <a:xfrm>
            <a:off x="457200" y="1752600"/>
            <a:ext cx="8229600" cy="4373563"/>
          </a:xfrm>
        </p:spPr>
        <p:txBody>
          <a:bodyPr>
            <a:normAutofit fontScale="92500" lnSpcReduction="20000"/>
          </a:bodyPr>
          <a:lstStyle/>
          <a:p>
            <a:pPr marL="0" indent="0">
              <a:buNone/>
            </a:pPr>
            <a:r>
              <a:rPr lang="en-US" dirty="0" smtClean="0"/>
              <a:t>Recommendations for Placement of Intravascular Catheters in Adults and Children</a:t>
            </a:r>
          </a:p>
          <a:p>
            <a:pPr marL="0" indent="0">
              <a:buNone/>
            </a:pPr>
            <a:endParaRPr lang="en-US" dirty="0"/>
          </a:p>
          <a:p>
            <a:pPr marL="0" indent="0">
              <a:buNone/>
            </a:pPr>
            <a:r>
              <a:rPr lang="en-US" dirty="0"/>
              <a:t>I. Health care worker education and training</a:t>
            </a:r>
          </a:p>
          <a:p>
            <a:r>
              <a:rPr lang="en-US" dirty="0"/>
              <a:t>A. Educate health-care workers regarding the  ... appropriate infection control measures to prevent intravascular catheter-related infections. </a:t>
            </a:r>
          </a:p>
          <a:p>
            <a:r>
              <a:rPr lang="en-US" dirty="0"/>
              <a:t>B. Assess knowledge of and adherence to guidelines periodically for all persons who manage intravascular catheters.</a:t>
            </a:r>
          </a:p>
          <a:p>
            <a:pPr marL="0" indent="0">
              <a:buNone/>
            </a:pPr>
            <a:endParaRPr lang="en-US" dirty="0"/>
          </a:p>
          <a:p>
            <a:pPr marL="0" indent="0">
              <a:buNone/>
            </a:pP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26</a:t>
            </a:fld>
            <a:endParaRPr lang="en-US" dirty="0"/>
          </a:p>
        </p:txBody>
      </p:sp>
    </p:spTree>
    <p:extLst>
      <p:ext uri="{BB962C8B-B14F-4D97-AF65-F5344CB8AC3E}">
        <p14:creationId xmlns:p14="http://schemas.microsoft.com/office/powerpoint/2010/main" val="363603524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sz="2700" dirty="0" smtClean="0"/>
              <a:t/>
            </a:r>
            <a:br>
              <a:rPr lang="en-US" sz="2700" dirty="0" smtClean="0"/>
            </a:br>
            <a:r>
              <a:rPr lang="en-US" dirty="0" smtClean="0"/>
              <a:t>V0147 Continued</a:t>
            </a:r>
            <a:r>
              <a:rPr lang="en-US" dirty="0"/>
              <a:t/>
            </a:r>
            <a:br>
              <a:rPr lang="en-US" dirty="0"/>
            </a:br>
            <a:endParaRPr lang="en-US" dirty="0"/>
          </a:p>
        </p:txBody>
      </p:sp>
      <p:sp>
        <p:nvSpPr>
          <p:cNvPr id="3" name="Content Placeholder 2"/>
          <p:cNvSpPr>
            <a:spLocks noGrp="1"/>
          </p:cNvSpPr>
          <p:nvPr>
            <p:ph idx="1"/>
          </p:nvPr>
        </p:nvSpPr>
        <p:spPr>
          <a:xfrm>
            <a:off x="457200" y="1219200"/>
            <a:ext cx="8229600" cy="4906963"/>
          </a:xfrm>
        </p:spPr>
        <p:txBody>
          <a:bodyPr>
            <a:normAutofit fontScale="62500" lnSpcReduction="20000"/>
          </a:bodyPr>
          <a:lstStyle/>
          <a:p>
            <a:pPr marL="0" indent="0">
              <a:buNone/>
            </a:pPr>
            <a:r>
              <a:rPr lang="en-US" sz="4200" dirty="0" smtClean="0"/>
              <a:t>II</a:t>
            </a:r>
            <a:r>
              <a:rPr lang="en-US" sz="4200" dirty="0"/>
              <a:t>. Surveillance </a:t>
            </a:r>
          </a:p>
          <a:p>
            <a:r>
              <a:rPr lang="en-US" sz="4200" dirty="0" smtClean="0"/>
              <a:t>Monitor </a:t>
            </a:r>
            <a:r>
              <a:rPr lang="en-US" sz="4200" dirty="0"/>
              <a:t>the catheter sites visually of individual patients. If patients have tenderness at the insertion site, fever without obvious source, or other manifestations suggesting local or BSI [blood stream infection], the dressing should be removed to allow thorough examination of the site</a:t>
            </a:r>
            <a:r>
              <a:rPr lang="en-US" sz="4200" dirty="0" smtClean="0"/>
              <a:t>.</a:t>
            </a:r>
            <a:endParaRPr lang="en-US" sz="4200" dirty="0"/>
          </a:p>
          <a:p>
            <a:r>
              <a:rPr lang="en-US" sz="4200" dirty="0"/>
              <a:t>Central Venous Catheters, Including PICCs, Hemodialysis, and Pulmonary Artery Catheters in Adult and Pediatric Patients</a:t>
            </a:r>
            <a:r>
              <a:rPr lang="en-US" sz="4200" dirty="0" smtClean="0"/>
              <a:t>.</a:t>
            </a:r>
            <a:endParaRPr lang="en-US" sz="4200" dirty="0"/>
          </a:p>
          <a:p>
            <a:r>
              <a:rPr lang="en-US" sz="4200" dirty="0" smtClean="0"/>
              <a:t>Catheter </a:t>
            </a:r>
            <a:r>
              <a:rPr lang="en-US" sz="4200" dirty="0"/>
              <a:t>and catheter-site care</a:t>
            </a:r>
          </a:p>
          <a:p>
            <a:r>
              <a:rPr lang="en-US" sz="4200" dirty="0" smtClean="0"/>
              <a:t>Antibiotic </a:t>
            </a:r>
            <a:r>
              <a:rPr lang="en-US" sz="4200" dirty="0"/>
              <a:t>lock solutions: Do not routinely use antibiotic lock solutions to prevent CRBSI [catheter related blood stream infections].</a:t>
            </a:r>
          </a:p>
          <a:p>
            <a:pPr marL="0" indent="0">
              <a:buNone/>
            </a:pPr>
            <a:endParaRPr lang="en-US" dirty="0"/>
          </a:p>
          <a:p>
            <a:endParaRPr lang="en-US" dirty="0"/>
          </a:p>
          <a:p>
            <a:pPr marL="0" indent="0">
              <a:buNone/>
            </a:pP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27</a:t>
            </a:fld>
            <a:endParaRPr lang="en-US" dirty="0"/>
          </a:p>
        </p:txBody>
      </p:sp>
    </p:spTree>
    <p:extLst>
      <p:ext uri="{BB962C8B-B14F-4D97-AF65-F5344CB8AC3E}">
        <p14:creationId xmlns:p14="http://schemas.microsoft.com/office/powerpoint/2010/main" val="32575166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V0147 cited?</a:t>
            </a:r>
            <a:endParaRPr lang="en-US" dirty="0"/>
          </a:p>
        </p:txBody>
      </p:sp>
      <p:sp>
        <p:nvSpPr>
          <p:cNvPr id="3" name="Content Placeholder 2"/>
          <p:cNvSpPr>
            <a:spLocks noGrp="1"/>
          </p:cNvSpPr>
          <p:nvPr>
            <p:ph idx="1"/>
          </p:nvPr>
        </p:nvSpPr>
        <p:spPr>
          <a:xfrm>
            <a:off x="457200" y="2133600"/>
            <a:ext cx="8229600" cy="3992563"/>
          </a:xfrm>
        </p:spPr>
        <p:txBody>
          <a:bodyPr/>
          <a:lstStyle/>
          <a:p>
            <a:r>
              <a:rPr lang="en-US" dirty="0" smtClean="0"/>
              <a:t>Failure to implement infection prevention measures for central venous catheter site</a:t>
            </a:r>
          </a:p>
          <a:p>
            <a:r>
              <a:rPr lang="en-US" dirty="0" smtClean="0"/>
              <a:t>Failure to report signs &amp; symptoms of infection at catheter site to nurse and physician</a:t>
            </a:r>
          </a:p>
          <a:p>
            <a:pPr marL="0" indent="0">
              <a:buNone/>
            </a:pP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28</a:t>
            </a:fld>
            <a:endParaRPr lang="en-US" dirty="0"/>
          </a:p>
        </p:txBody>
      </p:sp>
    </p:spTree>
    <p:extLst>
      <p:ext uri="{BB962C8B-B14F-4D97-AF65-F5344CB8AC3E}">
        <p14:creationId xmlns:p14="http://schemas.microsoft.com/office/powerpoint/2010/main" val="1588012569"/>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r>
              <a:rPr lang="en-US" sz="3200" dirty="0" smtClean="0"/>
              <a:t>V0115 – Infection Control, Use of Gowns, Shields/Masks…494.30(a)(1)(</a:t>
            </a:r>
            <a:r>
              <a:rPr lang="en-US" sz="3200" dirty="0" err="1" smtClean="0"/>
              <a:t>i</a:t>
            </a:r>
            <a:r>
              <a:rPr lang="en-US" sz="3200" dirty="0" smtClean="0"/>
              <a:t>) </a:t>
            </a:r>
            <a:endParaRPr lang="en-US" sz="3200" dirty="0"/>
          </a:p>
        </p:txBody>
      </p:sp>
      <p:sp>
        <p:nvSpPr>
          <p:cNvPr id="3" name="Content Placeholder 2"/>
          <p:cNvSpPr>
            <a:spLocks noGrp="1"/>
          </p:cNvSpPr>
          <p:nvPr>
            <p:ph idx="1"/>
          </p:nvPr>
        </p:nvSpPr>
        <p:spPr>
          <a:xfrm>
            <a:off x="457200" y="1417639"/>
            <a:ext cx="8229600" cy="4525962"/>
          </a:xfrm>
        </p:spPr>
        <p:txBody>
          <a:bodyPr/>
          <a:lstStyle/>
          <a:p>
            <a:pPr marL="0" indent="0">
              <a:buNone/>
            </a:pPr>
            <a:r>
              <a:rPr lang="en-US" dirty="0"/>
              <a:t>Staff members should wear gowns, face shields, eye wear, or masks to protect themselves and prevent soiling of clothing when performing procedures during which spurting or spattering of blood might occur (e.g., during initiation and termination of dialysis, cleaning of dialyzers, and centrifugation of blood). Staff members should not eat, drink, or smoke in the dialysis treatment area or in the laboratory.</a:t>
            </a:r>
          </a:p>
          <a:p>
            <a:pPr marL="0" indent="0">
              <a:buNone/>
            </a:pP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29</a:t>
            </a:fld>
            <a:endParaRPr lang="en-US" dirty="0"/>
          </a:p>
        </p:txBody>
      </p:sp>
    </p:spTree>
    <p:extLst>
      <p:ext uri="{BB962C8B-B14F-4D97-AF65-F5344CB8AC3E}">
        <p14:creationId xmlns:p14="http://schemas.microsoft.com/office/powerpoint/2010/main" val="68362570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2133600"/>
            <a:ext cx="8229600" cy="1981200"/>
          </a:xfrm>
        </p:spPr>
        <p:txBody>
          <a:bodyPr>
            <a:normAutofit/>
          </a:bodyPr>
          <a:lstStyle/>
          <a:p>
            <a:r>
              <a:rPr lang="en-US" dirty="0" smtClean="0"/>
              <a:t>Most Frequently Cited Deficiencies</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3</a:t>
            </a:fld>
            <a:endParaRPr lang="en-US" dirty="0"/>
          </a:p>
        </p:txBody>
      </p:sp>
    </p:spTree>
    <p:extLst>
      <p:ext uri="{BB962C8B-B14F-4D97-AF65-F5344CB8AC3E}">
        <p14:creationId xmlns:p14="http://schemas.microsoft.com/office/powerpoint/2010/main" val="1929913363"/>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V0115 cited?</a:t>
            </a:r>
            <a:endParaRPr lang="en-US" dirty="0"/>
          </a:p>
        </p:txBody>
      </p:sp>
      <p:sp>
        <p:nvSpPr>
          <p:cNvPr id="3" name="Content Placeholder 2"/>
          <p:cNvSpPr>
            <a:spLocks noGrp="1"/>
          </p:cNvSpPr>
          <p:nvPr>
            <p:ph idx="1"/>
          </p:nvPr>
        </p:nvSpPr>
        <p:spPr>
          <a:xfrm>
            <a:off x="457200" y="2209800"/>
            <a:ext cx="8229600" cy="3916363"/>
          </a:xfrm>
        </p:spPr>
        <p:txBody>
          <a:bodyPr/>
          <a:lstStyle/>
          <a:p>
            <a:r>
              <a:rPr lang="en-US" dirty="0" smtClean="0"/>
              <a:t>Beverages on countertop with clean supplies</a:t>
            </a:r>
          </a:p>
          <a:p>
            <a:r>
              <a:rPr lang="en-US" dirty="0" smtClean="0"/>
              <a:t>Staff / patients/ visitors not wearing appropriate PPE</a:t>
            </a:r>
          </a:p>
          <a:p>
            <a:pPr marL="0" indent="0">
              <a:buNone/>
            </a:pPr>
            <a:r>
              <a:rPr lang="en-US" dirty="0" smtClean="0"/>
              <a:t>						</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30</a:t>
            </a:fld>
            <a:endParaRPr lang="en-US" dirty="0"/>
          </a:p>
        </p:txBody>
      </p:sp>
    </p:spTree>
    <p:extLst>
      <p:ext uri="{BB962C8B-B14F-4D97-AF65-F5344CB8AC3E}">
        <p14:creationId xmlns:p14="http://schemas.microsoft.com/office/powerpoint/2010/main" val="48508784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V0402-Physical Environment… 494.60(a) </a:t>
            </a:r>
            <a:endParaRPr lang="en-US" dirty="0"/>
          </a:p>
        </p:txBody>
      </p:sp>
      <p:sp>
        <p:nvSpPr>
          <p:cNvPr id="3" name="Content Placeholder 2"/>
          <p:cNvSpPr>
            <a:spLocks noGrp="1"/>
          </p:cNvSpPr>
          <p:nvPr>
            <p:ph idx="1"/>
          </p:nvPr>
        </p:nvSpPr>
        <p:spPr/>
        <p:txBody>
          <a:bodyPr/>
          <a:lstStyle/>
          <a:p>
            <a:pPr marL="0" indent="0">
              <a:buNone/>
            </a:pPr>
            <a:r>
              <a:rPr lang="en-US" dirty="0"/>
              <a:t>The building in which dialysis services are furnished must be constructed and maintained to ensure the safety of the patients, the staff and the public</a:t>
            </a:r>
            <a:r>
              <a:rPr lang="en-US" dirty="0" smtClean="0"/>
              <a:t>.</a:t>
            </a:r>
          </a:p>
          <a:p>
            <a:pPr marL="0" indent="0">
              <a:buNone/>
            </a:pP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31</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3276600"/>
            <a:ext cx="3465689" cy="2339340"/>
          </a:xfrm>
          <a:prstGeom prst="rect">
            <a:avLst/>
          </a:prstGeom>
        </p:spPr>
      </p:pic>
    </p:spTree>
    <p:extLst>
      <p:ext uri="{BB962C8B-B14F-4D97-AF65-F5344CB8AC3E}">
        <p14:creationId xmlns:p14="http://schemas.microsoft.com/office/powerpoint/2010/main" val="194908082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V0402 cited?</a:t>
            </a:r>
            <a:endParaRPr lang="en-US" dirty="0"/>
          </a:p>
        </p:txBody>
      </p:sp>
      <p:sp>
        <p:nvSpPr>
          <p:cNvPr id="3" name="Content Placeholder 2"/>
          <p:cNvSpPr>
            <a:spLocks noGrp="1"/>
          </p:cNvSpPr>
          <p:nvPr>
            <p:ph idx="1"/>
          </p:nvPr>
        </p:nvSpPr>
        <p:spPr/>
        <p:txBody>
          <a:bodyPr/>
          <a:lstStyle/>
          <a:p>
            <a:r>
              <a:rPr lang="en-US" dirty="0" smtClean="0"/>
              <a:t>Building in poor repair (cracked tiles, damaged faucets, wall damage, countertops not intact, computer stands rusted) </a:t>
            </a:r>
          </a:p>
          <a:p>
            <a:r>
              <a:rPr lang="en-US" dirty="0" smtClean="0"/>
              <a:t>Building not clean, including treatment areas and bicarb room</a:t>
            </a:r>
          </a:p>
          <a:p>
            <a:r>
              <a:rPr lang="en-US" dirty="0" smtClean="0"/>
              <a:t>Call light not functioning in patient restroom</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32</a:t>
            </a:fld>
            <a:endParaRPr lang="en-US" dirty="0"/>
          </a:p>
        </p:txBody>
      </p:sp>
    </p:spTree>
    <p:extLst>
      <p:ext uri="{BB962C8B-B14F-4D97-AF65-F5344CB8AC3E}">
        <p14:creationId xmlns:p14="http://schemas.microsoft.com/office/powerpoint/2010/main" val="2678256237"/>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V0407-Patient Care Environment… 494.60(c)(4) </a:t>
            </a:r>
            <a:endParaRPr lang="en-US" dirty="0"/>
          </a:p>
        </p:txBody>
      </p:sp>
      <p:sp>
        <p:nvSpPr>
          <p:cNvPr id="3" name="Content Placeholder 2"/>
          <p:cNvSpPr>
            <a:spLocks noGrp="1"/>
          </p:cNvSpPr>
          <p:nvPr>
            <p:ph idx="1"/>
          </p:nvPr>
        </p:nvSpPr>
        <p:spPr/>
        <p:txBody>
          <a:bodyPr/>
          <a:lstStyle/>
          <a:p>
            <a:pPr marL="0" indent="0">
              <a:buNone/>
            </a:pPr>
            <a:r>
              <a:rPr lang="en-US" dirty="0"/>
              <a:t>Patients must be in view of staff during hemodialysis treatment to ensure patient safety, (video surveillance will not meet this requirement).</a:t>
            </a:r>
          </a:p>
        </p:txBody>
      </p:sp>
      <p:sp>
        <p:nvSpPr>
          <p:cNvPr id="4" name="Slide Number Placeholder 3"/>
          <p:cNvSpPr>
            <a:spLocks noGrp="1"/>
          </p:cNvSpPr>
          <p:nvPr>
            <p:ph type="sldNum" sz="quarter" idx="4"/>
          </p:nvPr>
        </p:nvSpPr>
        <p:spPr/>
        <p:txBody>
          <a:bodyPr/>
          <a:lstStyle/>
          <a:p>
            <a:fld id="{92351276-899D-4574-94CF-FDF2418DFF16}" type="slidenum">
              <a:rPr lang="en-US" smtClean="0"/>
              <a:pPr/>
              <a:t>33</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48953" y="3505200"/>
            <a:ext cx="2361448" cy="2338366"/>
          </a:xfrm>
          <a:prstGeom prst="rect">
            <a:avLst/>
          </a:prstGeom>
        </p:spPr>
      </p:pic>
    </p:spTree>
    <p:extLst>
      <p:ext uri="{BB962C8B-B14F-4D97-AF65-F5344CB8AC3E}">
        <p14:creationId xmlns:p14="http://schemas.microsoft.com/office/powerpoint/2010/main" val="6355212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V0407 cited?</a:t>
            </a:r>
            <a:endParaRPr lang="en-US" dirty="0"/>
          </a:p>
        </p:txBody>
      </p:sp>
      <p:sp>
        <p:nvSpPr>
          <p:cNvPr id="3" name="Content Placeholder 2"/>
          <p:cNvSpPr>
            <a:spLocks noGrp="1"/>
          </p:cNvSpPr>
          <p:nvPr>
            <p:ph idx="1"/>
          </p:nvPr>
        </p:nvSpPr>
        <p:spPr/>
        <p:txBody>
          <a:bodyPr/>
          <a:lstStyle/>
          <a:p>
            <a:pPr marL="0" indent="0">
              <a:buNone/>
            </a:pPr>
            <a:r>
              <a:rPr lang="en-US" dirty="0"/>
              <a:t>Dialysis access sites are covered during </a:t>
            </a:r>
            <a:r>
              <a:rPr lang="en-US" dirty="0" smtClean="0"/>
              <a:t>treatment</a:t>
            </a:r>
          </a:p>
          <a:p>
            <a:pPr marL="0" indent="0">
              <a:buNone/>
            </a:pPr>
            <a:endParaRPr lang="en-US" dirty="0"/>
          </a:p>
          <a:p>
            <a:pPr marL="0" indent="0">
              <a:buNone/>
            </a:pP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34</a:t>
            </a:fld>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3800" y="2590800"/>
            <a:ext cx="3124200" cy="3124200"/>
          </a:xfrm>
          <a:prstGeom prst="rect">
            <a:avLst/>
          </a:prstGeom>
        </p:spPr>
      </p:pic>
    </p:spTree>
    <p:extLst>
      <p:ext uri="{BB962C8B-B14F-4D97-AF65-F5344CB8AC3E}">
        <p14:creationId xmlns:p14="http://schemas.microsoft.com/office/powerpoint/2010/main" val="3395815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fontScale="90000"/>
          </a:bodyPr>
          <a:lstStyle/>
          <a:p>
            <a:r>
              <a:rPr lang="en-US" dirty="0" smtClean="0"/>
              <a:t>V0587- Home Dialysis Monitoring- Patient Records Reviewed 494.100(b)2)(3)</a:t>
            </a:r>
            <a:endParaRPr lang="en-US" dirty="0"/>
          </a:p>
        </p:txBody>
      </p:sp>
      <p:sp>
        <p:nvSpPr>
          <p:cNvPr id="3" name="Content Placeholder 2"/>
          <p:cNvSpPr>
            <a:spLocks noGrp="1"/>
          </p:cNvSpPr>
          <p:nvPr>
            <p:ph idx="1"/>
          </p:nvPr>
        </p:nvSpPr>
        <p:spPr>
          <a:xfrm>
            <a:off x="457200" y="2057400"/>
            <a:ext cx="8229600" cy="4068763"/>
          </a:xfrm>
        </p:spPr>
        <p:txBody>
          <a:bodyPr/>
          <a:lstStyle/>
          <a:p>
            <a:pPr marL="0" indent="0">
              <a:buNone/>
            </a:pPr>
            <a:r>
              <a:rPr lang="en-US" dirty="0"/>
              <a:t>The dialysis facility must -</a:t>
            </a:r>
          </a:p>
          <a:p>
            <a:r>
              <a:rPr lang="en-US" dirty="0"/>
              <a:t>(2) Retrieve and review complete self-monitoring data and other information from self-care patients or their designated caregiver(s) at least every 2 months; and</a:t>
            </a:r>
          </a:p>
          <a:p>
            <a:r>
              <a:rPr lang="en-US" dirty="0"/>
              <a:t>(3) Maintain this information in the </a:t>
            </a:r>
            <a:r>
              <a:rPr lang="en-US" dirty="0" smtClean="0"/>
              <a:t>patient’s </a:t>
            </a:r>
            <a:r>
              <a:rPr lang="en-US" dirty="0"/>
              <a:t>medical record.</a:t>
            </a:r>
          </a:p>
        </p:txBody>
      </p:sp>
      <p:sp>
        <p:nvSpPr>
          <p:cNvPr id="4" name="Slide Number Placeholder 3"/>
          <p:cNvSpPr>
            <a:spLocks noGrp="1"/>
          </p:cNvSpPr>
          <p:nvPr>
            <p:ph type="sldNum" sz="quarter" idx="4"/>
          </p:nvPr>
        </p:nvSpPr>
        <p:spPr/>
        <p:txBody>
          <a:bodyPr/>
          <a:lstStyle/>
          <a:p>
            <a:fld id="{92351276-899D-4574-94CF-FDF2418DFF16}" type="slidenum">
              <a:rPr lang="en-US" smtClean="0"/>
              <a:pPr/>
              <a:t>35</a:t>
            </a:fld>
            <a:endParaRPr lang="en-US" dirty="0"/>
          </a:p>
        </p:txBody>
      </p:sp>
    </p:spTree>
    <p:extLst>
      <p:ext uri="{BB962C8B-B14F-4D97-AF65-F5344CB8AC3E}">
        <p14:creationId xmlns:p14="http://schemas.microsoft.com/office/powerpoint/2010/main" val="18121857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V0587 cited</a:t>
            </a:r>
            <a:endParaRPr lang="en-US" dirty="0"/>
          </a:p>
        </p:txBody>
      </p:sp>
      <p:sp>
        <p:nvSpPr>
          <p:cNvPr id="3" name="Content Placeholder 2"/>
          <p:cNvSpPr>
            <a:spLocks noGrp="1"/>
          </p:cNvSpPr>
          <p:nvPr>
            <p:ph idx="1"/>
          </p:nvPr>
        </p:nvSpPr>
        <p:spPr/>
        <p:txBody>
          <a:bodyPr/>
          <a:lstStyle/>
          <a:p>
            <a:r>
              <a:rPr lang="en-US" dirty="0" smtClean="0"/>
              <a:t>Failure to have records on patient treatments for peritoneal and home hemodialysis patients including:</a:t>
            </a:r>
          </a:p>
          <a:p>
            <a:pPr lvl="1"/>
            <a:r>
              <a:rPr lang="en-US" dirty="0" smtClean="0"/>
              <a:t>Vital signs</a:t>
            </a:r>
          </a:p>
          <a:p>
            <a:pPr lvl="1"/>
            <a:r>
              <a:rPr lang="en-US" dirty="0" smtClean="0"/>
              <a:t>Dialysate volume</a:t>
            </a:r>
          </a:p>
          <a:p>
            <a:pPr lvl="1"/>
            <a:r>
              <a:rPr lang="en-US" dirty="0" smtClean="0"/>
              <a:t>Lack of patient education when records indicate patient not following orders for home treatment</a:t>
            </a:r>
          </a:p>
        </p:txBody>
      </p:sp>
      <p:sp>
        <p:nvSpPr>
          <p:cNvPr id="4" name="Slide Number Placeholder 3"/>
          <p:cNvSpPr>
            <a:spLocks noGrp="1"/>
          </p:cNvSpPr>
          <p:nvPr>
            <p:ph type="sldNum" sz="quarter" idx="4"/>
          </p:nvPr>
        </p:nvSpPr>
        <p:spPr/>
        <p:txBody>
          <a:bodyPr/>
          <a:lstStyle/>
          <a:p>
            <a:fld id="{92351276-899D-4574-94CF-FDF2418DFF16}" type="slidenum">
              <a:rPr lang="en-US" smtClean="0"/>
              <a:pPr/>
              <a:t>36</a:t>
            </a:fld>
            <a:endParaRPr lang="en-US" dirty="0"/>
          </a:p>
        </p:txBody>
      </p:sp>
    </p:spTree>
    <p:extLst>
      <p:ext uri="{BB962C8B-B14F-4D97-AF65-F5344CB8AC3E}">
        <p14:creationId xmlns:p14="http://schemas.microsoft.com/office/powerpoint/2010/main" val="6299875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V0726- Medical Records-Complete, Accurate &amp; Accessible 494.170</a:t>
            </a:r>
            <a:endParaRPr lang="en-US" dirty="0"/>
          </a:p>
        </p:txBody>
      </p:sp>
      <p:sp>
        <p:nvSpPr>
          <p:cNvPr id="3" name="Content Placeholder 2"/>
          <p:cNvSpPr>
            <a:spLocks noGrp="1"/>
          </p:cNvSpPr>
          <p:nvPr>
            <p:ph idx="1"/>
          </p:nvPr>
        </p:nvSpPr>
        <p:spPr/>
        <p:txBody>
          <a:bodyPr/>
          <a:lstStyle/>
          <a:p>
            <a:pPr marL="0" indent="0">
              <a:buNone/>
            </a:pPr>
            <a:r>
              <a:rPr lang="en-US" dirty="0"/>
              <a:t>The dialysis facility must maintain complete, accurate, and accessible records on all patients, including home patients who elect to receive dialysis supplies and equipment from a supplier that is not a provider of ESRD services and all other home dialysis patients whose care is under the supervision of the facility.</a:t>
            </a:r>
          </a:p>
        </p:txBody>
      </p:sp>
      <p:sp>
        <p:nvSpPr>
          <p:cNvPr id="4" name="Slide Number Placeholder 3"/>
          <p:cNvSpPr>
            <a:spLocks noGrp="1"/>
          </p:cNvSpPr>
          <p:nvPr>
            <p:ph type="sldNum" sz="quarter" idx="4"/>
          </p:nvPr>
        </p:nvSpPr>
        <p:spPr/>
        <p:txBody>
          <a:bodyPr/>
          <a:lstStyle/>
          <a:p>
            <a:fld id="{92351276-899D-4574-94CF-FDF2418DFF16}" type="slidenum">
              <a:rPr lang="en-US" smtClean="0"/>
              <a:pPr/>
              <a:t>37</a:t>
            </a:fld>
            <a:endParaRPr lang="en-US" dirty="0"/>
          </a:p>
        </p:txBody>
      </p:sp>
    </p:spTree>
    <p:extLst>
      <p:ext uri="{BB962C8B-B14F-4D97-AF65-F5344CB8AC3E}">
        <p14:creationId xmlns:p14="http://schemas.microsoft.com/office/powerpoint/2010/main" val="39436540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V0726 cited?</a:t>
            </a:r>
            <a:endParaRPr lang="en-US" dirty="0"/>
          </a:p>
        </p:txBody>
      </p:sp>
      <p:sp>
        <p:nvSpPr>
          <p:cNvPr id="3" name="Content Placeholder 2"/>
          <p:cNvSpPr>
            <a:spLocks noGrp="1"/>
          </p:cNvSpPr>
          <p:nvPr>
            <p:ph idx="1"/>
          </p:nvPr>
        </p:nvSpPr>
        <p:spPr/>
        <p:txBody>
          <a:bodyPr/>
          <a:lstStyle/>
          <a:p>
            <a:r>
              <a:rPr lang="en-US" dirty="0" smtClean="0"/>
              <a:t>Lack of comprehensive assessments</a:t>
            </a:r>
          </a:p>
          <a:p>
            <a:r>
              <a:rPr lang="en-US" dirty="0" smtClean="0"/>
              <a:t>Lack of complete plans of care</a:t>
            </a:r>
          </a:p>
          <a:p>
            <a:r>
              <a:rPr lang="en-US" dirty="0" smtClean="0"/>
              <a:t>Lack of documentation of numbers of reuse for reprocessed dialyzers on clinical record</a:t>
            </a:r>
          </a:p>
          <a:p>
            <a:r>
              <a:rPr lang="en-US" dirty="0" smtClean="0"/>
              <a:t>Lack of documentation related to reason for shortened treatment times</a:t>
            </a:r>
          </a:p>
          <a:p>
            <a:r>
              <a:rPr lang="en-US" dirty="0" smtClean="0"/>
              <a:t>Lack of documentation related to prescribed treatments (EG: dialysate bath Rx)</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38</a:t>
            </a:fld>
            <a:endParaRPr lang="en-US" dirty="0"/>
          </a:p>
        </p:txBody>
      </p:sp>
    </p:spTree>
    <p:extLst>
      <p:ext uri="{BB962C8B-B14F-4D97-AF65-F5344CB8AC3E}">
        <p14:creationId xmlns:p14="http://schemas.microsoft.com/office/powerpoint/2010/main" val="10111949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066800"/>
            <a:ext cx="8229600" cy="3429000"/>
          </a:xfrm>
        </p:spPr>
        <p:txBody>
          <a:bodyPr>
            <a:normAutofit/>
          </a:bodyPr>
          <a:lstStyle/>
          <a:p>
            <a:r>
              <a:rPr lang="en-US" sz="6000" dirty="0" smtClean="0"/>
              <a:t>Survey Process</a:t>
            </a:r>
            <a:endParaRPr lang="en-US" sz="6000"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39</a:t>
            </a:fld>
            <a:endParaRPr lang="en-US" dirty="0"/>
          </a:p>
        </p:txBody>
      </p:sp>
    </p:spTree>
    <p:extLst>
      <p:ext uri="{BB962C8B-B14F-4D97-AF65-F5344CB8AC3E}">
        <p14:creationId xmlns:p14="http://schemas.microsoft.com/office/powerpoint/2010/main" val="388393079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92351276-899D-4574-94CF-FDF2418DFF16}" type="slidenum">
              <a:rPr lang="en-US" smtClean="0"/>
              <a:pPr/>
              <a:t>4</a:t>
            </a:fld>
            <a:endParaRPr lang="en-US" dirty="0"/>
          </a:p>
        </p:txBody>
      </p:sp>
      <p:sp>
        <p:nvSpPr>
          <p:cNvPr id="3" name="Title 2"/>
          <p:cNvSpPr>
            <a:spLocks noGrp="1"/>
          </p:cNvSpPr>
          <p:nvPr>
            <p:ph type="title"/>
          </p:nvPr>
        </p:nvSpPr>
        <p:spPr>
          <a:xfrm>
            <a:off x="457200" y="0"/>
            <a:ext cx="8229600" cy="914400"/>
          </a:xfrm>
        </p:spPr>
        <p:txBody>
          <a:bodyPr>
            <a:noAutofit/>
          </a:bodyPr>
          <a:lstStyle/>
          <a:p>
            <a:r>
              <a:rPr lang="en-US" sz="2000" dirty="0" smtClean="0"/>
              <a:t>Most Common Health </a:t>
            </a:r>
            <a:r>
              <a:rPr lang="en-US" sz="2000" dirty="0"/>
              <a:t>Deficiency Citations</a:t>
            </a:r>
            <a:br>
              <a:rPr lang="en-US" sz="2000" dirty="0"/>
            </a:br>
            <a:r>
              <a:rPr lang="en-US" sz="2000" dirty="0" smtClean="0"/>
              <a:t>January </a:t>
            </a:r>
            <a:r>
              <a:rPr lang="en-US" sz="2000" dirty="0"/>
              <a:t>1, 2015 through December 31, </a:t>
            </a:r>
            <a:r>
              <a:rPr lang="en-US" sz="2000" dirty="0" smtClean="0"/>
              <a:t>2015</a:t>
            </a:r>
            <a:endParaRPr lang="en-US" sz="20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05239289"/>
              </p:ext>
            </p:extLst>
          </p:nvPr>
        </p:nvGraphicFramePr>
        <p:xfrm>
          <a:off x="381000" y="838200"/>
          <a:ext cx="8153400" cy="5518152"/>
        </p:xfrm>
        <a:graphic>
          <a:graphicData uri="http://schemas.openxmlformats.org/drawingml/2006/table">
            <a:tbl>
              <a:tblPr firstRow="1" bandRow="1">
                <a:tableStyleId>{5C22544A-7EE6-4342-B048-85BDC9FD1C3A}</a:tableStyleId>
              </a:tblPr>
              <a:tblGrid>
                <a:gridCol w="717550"/>
                <a:gridCol w="806450"/>
                <a:gridCol w="6629400"/>
              </a:tblGrid>
              <a:tr h="593905">
                <a:tc>
                  <a:txBody>
                    <a:bodyPr/>
                    <a:lstStyle/>
                    <a:p>
                      <a:r>
                        <a:rPr lang="en-US" dirty="0" smtClean="0"/>
                        <a:t>Rank</a:t>
                      </a:r>
                      <a:endParaRPr lang="en-US" dirty="0"/>
                    </a:p>
                  </a:txBody>
                  <a:tcPr>
                    <a:lnB w="12700" cap="flat" cmpd="sng" algn="ctr">
                      <a:solidFill>
                        <a:schemeClr val="tx1"/>
                      </a:solidFill>
                      <a:prstDash val="solid"/>
                      <a:round/>
                      <a:headEnd type="none" w="med" len="med"/>
                      <a:tailEnd type="none" w="med" len="med"/>
                    </a:lnB>
                  </a:tcPr>
                </a:tc>
                <a:tc>
                  <a:txBody>
                    <a:bodyPr/>
                    <a:lstStyle/>
                    <a:p>
                      <a:r>
                        <a:rPr lang="en-US" dirty="0" smtClean="0"/>
                        <a:t>Tag</a:t>
                      </a:r>
                      <a:endParaRPr lang="en-US" dirty="0"/>
                    </a:p>
                  </a:txBody>
                  <a:tcPr>
                    <a:lnB w="12700" cap="flat" cmpd="sng" algn="ctr">
                      <a:solidFill>
                        <a:schemeClr val="tx1"/>
                      </a:solidFill>
                      <a:prstDash val="solid"/>
                      <a:round/>
                      <a:headEnd type="none" w="med" len="med"/>
                      <a:tailEnd type="none" w="med" len="med"/>
                    </a:lnB>
                  </a:tcPr>
                </a:tc>
                <a:tc>
                  <a:txBody>
                    <a:bodyPr/>
                    <a:lstStyle/>
                    <a:p>
                      <a:r>
                        <a:rPr lang="en-US" sz="1400" dirty="0" smtClean="0"/>
                        <a:t>Description</a:t>
                      </a:r>
                      <a:endParaRPr lang="en-US" sz="1400" dirty="0"/>
                    </a:p>
                  </a:txBody>
                  <a:tcPr>
                    <a:lnB w="12700" cap="flat" cmpd="sng" algn="ctr">
                      <a:solidFill>
                        <a:schemeClr val="tx1"/>
                      </a:solidFill>
                      <a:prstDash val="solid"/>
                      <a:round/>
                      <a:headEnd type="none" w="med" len="med"/>
                      <a:tailEnd type="none" w="med" len="med"/>
                    </a:lnB>
                  </a:tcPr>
                </a:tc>
              </a:tr>
              <a:tr h="591658">
                <a:tc>
                  <a:txBody>
                    <a:bodyPr/>
                    <a:lstStyle/>
                    <a:p>
                      <a:pPr marL="0" marR="0" algn="ctr">
                        <a:lnSpc>
                          <a:spcPct val="115000"/>
                        </a:lnSpc>
                        <a:spcBef>
                          <a:spcPts val="0"/>
                        </a:spcBef>
                        <a:spcAft>
                          <a:spcPts val="0"/>
                        </a:spcAft>
                      </a:pPr>
                      <a:r>
                        <a:rPr lang="en-US" sz="1400" dirty="0">
                          <a:effectLst/>
                          <a:latin typeface="Calibri"/>
                          <a:ea typeface="Calibri"/>
                          <a:cs typeface="Arial"/>
                        </a:rPr>
                        <a:t>1</a:t>
                      </a:r>
                      <a:endParaRPr lang="en-US" sz="1400" dirty="0">
                        <a:effectLst/>
                        <a:latin typeface="Calibri"/>
                        <a:ea typeface="Calibri"/>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V0113</a:t>
                      </a: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Infection Control – Wear Gloves/Hand Hygiene (494.30(a)(1)(</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i</a:t>
                      </a:r>
                      <a:r>
                        <a:rPr lang="en-US" sz="1400" dirty="0">
                          <a:effectLst/>
                          <a:latin typeface="Calibri" panose="020F0502020204030204" pitchFamily="34" charset="0"/>
                          <a:ea typeface="Calibri" panose="020F0502020204030204" pitchFamily="34" charset="0"/>
                          <a:cs typeface="Times New Roman" panose="02020603050405020304" pitchFamily="18" charset="0"/>
                        </a:rPr>
                        <a:t>)), C.F.R</a:t>
                      </a:r>
                    </a:p>
                  </a:txBody>
                  <a:tcPr marL="68580" marR="68580" marT="0" marB="0" anchor="ctr">
                    <a:lnT w="12700" cap="flat" cmpd="sng" algn="ctr">
                      <a:solidFill>
                        <a:schemeClr val="tx1"/>
                      </a:solidFill>
                      <a:prstDash val="solid"/>
                      <a:round/>
                      <a:headEnd type="none" w="med" len="med"/>
                      <a:tailEnd type="none" w="med" len="med"/>
                    </a:lnT>
                  </a:tcPr>
                </a:tc>
              </a:tr>
              <a:tr h="773418">
                <a:tc>
                  <a:txBody>
                    <a:bodyPr/>
                    <a:lstStyle/>
                    <a:p>
                      <a:pPr marL="0" marR="0" algn="ctr">
                        <a:lnSpc>
                          <a:spcPct val="115000"/>
                        </a:lnSpc>
                        <a:spcBef>
                          <a:spcPts val="0"/>
                        </a:spcBef>
                        <a:spcAft>
                          <a:spcPts val="0"/>
                        </a:spcAft>
                      </a:pPr>
                      <a:r>
                        <a:rPr lang="en-US" sz="1400" dirty="0">
                          <a:effectLst/>
                          <a:latin typeface="Calibri"/>
                          <a:ea typeface="Calibri"/>
                          <a:cs typeface="Arial"/>
                        </a:rPr>
                        <a:t>2</a:t>
                      </a:r>
                      <a:endParaRPr lang="en-US" sz="1400" dirty="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V0122</a:t>
                      </a:r>
                    </a:p>
                  </a:txBody>
                  <a:tcPr marL="68580" marR="68580" marT="0" marB="0" anchor="ctr"/>
                </a:tc>
                <a:tc>
                  <a:txBody>
                    <a:bodyPr/>
                    <a:lstStyle/>
                    <a:p>
                      <a:pPr marL="0" marR="0">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Procedures For Infection Control -Disinfect surfaces/Equipment/Written Protocol  (494.30(a)(4)(ii)) , C.F.R</a:t>
                      </a:r>
                    </a:p>
                  </a:txBody>
                  <a:tcPr marL="68580" marR="68580" marT="0" marB="0" anchor="ctr"/>
                </a:tc>
              </a:tr>
              <a:tr h="591658">
                <a:tc>
                  <a:txBody>
                    <a:bodyPr/>
                    <a:lstStyle/>
                    <a:p>
                      <a:pPr marL="0" marR="0" algn="ctr">
                        <a:lnSpc>
                          <a:spcPct val="115000"/>
                        </a:lnSpc>
                        <a:spcBef>
                          <a:spcPts val="0"/>
                        </a:spcBef>
                        <a:spcAft>
                          <a:spcPts val="0"/>
                        </a:spcAft>
                      </a:pPr>
                      <a:r>
                        <a:rPr lang="en-US" sz="1400" dirty="0">
                          <a:effectLst/>
                          <a:latin typeface="Calibri"/>
                          <a:ea typeface="Calibri"/>
                          <a:cs typeface="Arial"/>
                        </a:rPr>
                        <a:t>3</a:t>
                      </a:r>
                      <a:endParaRPr lang="en-US" sz="1400" dirty="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V0543</a:t>
                      </a:r>
                    </a:p>
                  </a:txBody>
                  <a:tcPr marL="68580" marR="68580" marT="0" marB="0" anchor="ctr"/>
                </a:tc>
                <a:tc>
                  <a:txBody>
                    <a:bodyPr/>
                    <a:lstStyle/>
                    <a:p>
                      <a:pPr marL="0" marR="0">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Patient Plan Of Care – Manage Volume Status   (494.90(a)(1)) , C.F.R</a:t>
                      </a:r>
                    </a:p>
                  </a:txBody>
                  <a:tcPr marL="68580" marR="68580" marT="0" marB="0" anchor="ctr"/>
                </a:tc>
              </a:tr>
              <a:tr h="600881">
                <a:tc>
                  <a:txBody>
                    <a:bodyPr/>
                    <a:lstStyle/>
                    <a:p>
                      <a:pPr marL="0" marR="0" algn="ctr">
                        <a:lnSpc>
                          <a:spcPct val="115000"/>
                        </a:lnSpc>
                        <a:spcBef>
                          <a:spcPts val="0"/>
                        </a:spcBef>
                        <a:spcAft>
                          <a:spcPts val="0"/>
                        </a:spcAft>
                      </a:pPr>
                      <a:r>
                        <a:rPr lang="en-US" sz="1400" dirty="0">
                          <a:effectLst/>
                          <a:latin typeface="Calibri"/>
                          <a:ea typeface="Calibri"/>
                          <a:cs typeface="Arial"/>
                        </a:rPr>
                        <a:t>4</a:t>
                      </a:r>
                      <a:endParaRPr lang="en-US" sz="1400" dirty="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V0403</a:t>
                      </a:r>
                    </a:p>
                  </a:txBody>
                  <a:tcPr marL="68580" marR="68580" marT="0" marB="0" anchor="ctr"/>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Equipment Maintenance   (494.60(b)) , C.F.R</a:t>
                      </a:r>
                    </a:p>
                  </a:txBody>
                  <a:tcPr marL="68580" marR="68580" marT="0" marB="0" anchor="ctr"/>
                </a:tc>
              </a:tr>
              <a:tr h="591658">
                <a:tc>
                  <a:txBody>
                    <a:bodyPr/>
                    <a:lstStyle/>
                    <a:p>
                      <a:pPr marL="0" marR="0" algn="ctr">
                        <a:lnSpc>
                          <a:spcPct val="115000"/>
                        </a:lnSpc>
                        <a:spcBef>
                          <a:spcPts val="0"/>
                        </a:spcBef>
                        <a:spcAft>
                          <a:spcPts val="0"/>
                        </a:spcAft>
                      </a:pPr>
                      <a:r>
                        <a:rPr lang="en-US" sz="1400" dirty="0">
                          <a:effectLst/>
                          <a:latin typeface="Calibri"/>
                          <a:ea typeface="Calibri"/>
                          <a:cs typeface="Arial"/>
                        </a:rPr>
                        <a:t>5</a:t>
                      </a:r>
                      <a:endParaRPr lang="en-US" sz="1400" dirty="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V0544</a:t>
                      </a:r>
                    </a:p>
                  </a:txBody>
                  <a:tcPr marL="68580" marR="68580" marT="0" marB="0" anchor="ctr"/>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Patient Plan Of Care – Achieve Adequate Clearance   (494.90(a)(1)) , C.F.R</a:t>
                      </a:r>
                    </a:p>
                  </a:txBody>
                  <a:tcPr marL="68580" marR="68580" marT="0" marB="0" anchor="ctr"/>
                </a:tc>
              </a:tr>
              <a:tr h="591658">
                <a:tc>
                  <a:txBody>
                    <a:bodyPr/>
                    <a:lstStyle/>
                    <a:p>
                      <a:pPr marL="0" marR="0" algn="ctr">
                        <a:lnSpc>
                          <a:spcPct val="115000"/>
                        </a:lnSpc>
                        <a:spcBef>
                          <a:spcPts val="0"/>
                        </a:spcBef>
                        <a:spcAft>
                          <a:spcPts val="0"/>
                        </a:spcAft>
                      </a:pPr>
                      <a:r>
                        <a:rPr lang="en-US" sz="1400" dirty="0">
                          <a:effectLst/>
                          <a:latin typeface="Calibri"/>
                          <a:ea typeface="Calibri"/>
                          <a:cs typeface="Arial"/>
                        </a:rPr>
                        <a:t>6</a:t>
                      </a:r>
                      <a:endParaRPr lang="en-US" sz="1400" dirty="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V0116</a:t>
                      </a:r>
                    </a:p>
                  </a:txBody>
                  <a:tcPr marL="68580" marR="68580" marT="0" marB="0" anchor="ctr"/>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Infection Control – Dispose/Dedicate/Disinfect   (494.30(a)(1)(</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i</a:t>
                      </a:r>
                      <a:r>
                        <a:rPr lang="en-US" sz="1400" dirty="0">
                          <a:effectLst/>
                          <a:latin typeface="Calibri" panose="020F0502020204030204" pitchFamily="34" charset="0"/>
                          <a:ea typeface="Calibri" panose="020F0502020204030204" pitchFamily="34" charset="0"/>
                          <a:cs typeface="Times New Roman" panose="02020603050405020304" pitchFamily="18" charset="0"/>
                        </a:rPr>
                        <a:t>)) , C.F.R</a:t>
                      </a:r>
                    </a:p>
                  </a:txBody>
                  <a:tcPr marL="68580" marR="68580" marT="0" marB="0" anchor="ctr"/>
                </a:tc>
              </a:tr>
              <a:tr h="591658">
                <a:tc>
                  <a:txBody>
                    <a:bodyPr/>
                    <a:lstStyle/>
                    <a:p>
                      <a:pPr marL="0" marR="0" algn="ctr">
                        <a:lnSpc>
                          <a:spcPct val="115000"/>
                        </a:lnSpc>
                        <a:spcBef>
                          <a:spcPts val="0"/>
                        </a:spcBef>
                        <a:spcAft>
                          <a:spcPts val="0"/>
                        </a:spcAft>
                      </a:pPr>
                      <a:r>
                        <a:rPr lang="en-US" sz="1400" dirty="0">
                          <a:effectLst/>
                          <a:latin typeface="Calibri"/>
                          <a:ea typeface="Calibri"/>
                          <a:cs typeface="Arial"/>
                        </a:rPr>
                        <a:t>7</a:t>
                      </a:r>
                      <a:endParaRPr lang="en-US" sz="1400" dirty="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V0547</a:t>
                      </a:r>
                    </a:p>
                  </a:txBody>
                  <a:tcPr marL="68580" marR="68580" marT="0" marB="0" anchor="ctr"/>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Patient Plan Of Care – Manage Anemia; H/H Measured Monthly   (494.90(a)(4)) , C.F.R</a:t>
                      </a:r>
                    </a:p>
                  </a:txBody>
                  <a:tcPr marL="68580" marR="68580" marT="0" marB="0" anchor="ctr"/>
                </a:tc>
              </a:tr>
              <a:tr h="591658">
                <a:tc>
                  <a:txBody>
                    <a:bodyPr/>
                    <a:lstStyle/>
                    <a:p>
                      <a:pPr marL="0" marR="0" algn="ctr">
                        <a:lnSpc>
                          <a:spcPct val="115000"/>
                        </a:lnSpc>
                        <a:spcBef>
                          <a:spcPts val="0"/>
                        </a:spcBef>
                        <a:spcAft>
                          <a:spcPts val="0"/>
                        </a:spcAft>
                      </a:pPr>
                      <a:r>
                        <a:rPr lang="en-US" sz="1400" dirty="0">
                          <a:effectLst/>
                          <a:latin typeface="Calibri"/>
                          <a:ea typeface="Calibri"/>
                          <a:cs typeface="Arial"/>
                        </a:rPr>
                        <a:t>8</a:t>
                      </a:r>
                      <a:endParaRPr lang="en-US" sz="1400" dirty="0">
                        <a:effectLst/>
                        <a:latin typeface="Calibri"/>
                        <a:ea typeface="Calibri"/>
                        <a:cs typeface="Times New Roman"/>
                      </a:endParaRPr>
                    </a:p>
                  </a:txBody>
                  <a:tcPr marL="68580" marR="68580" marT="0" marB="0" anchor="ctr"/>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V0147</a:t>
                      </a:r>
                    </a:p>
                  </a:txBody>
                  <a:tcPr marL="68580" marR="68580" marT="0" marB="0" anchor="ctr"/>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Infection Control – Staff Education Catheters/Catheter Care (494.30(a)(2)) , C.F.R</a:t>
                      </a:r>
                    </a:p>
                  </a:txBody>
                  <a:tcPr marL="68580" marR="68580" marT="0" marB="0" anchor="ctr"/>
                </a:tc>
              </a:tr>
            </a:tbl>
          </a:graphicData>
        </a:graphic>
      </p:graphicFrame>
    </p:spTree>
    <p:extLst>
      <p:ext uri="{BB962C8B-B14F-4D97-AF65-F5344CB8AC3E}">
        <p14:creationId xmlns:p14="http://schemas.microsoft.com/office/powerpoint/2010/main" val="2207293103"/>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Core Survey Process</a:t>
            </a:r>
            <a:endParaRPr lang="en-US" dirty="0"/>
          </a:p>
        </p:txBody>
      </p:sp>
      <p:sp>
        <p:nvSpPr>
          <p:cNvPr id="4" name="Content Placeholder 3"/>
          <p:cNvSpPr>
            <a:spLocks noGrp="1"/>
          </p:cNvSpPr>
          <p:nvPr>
            <p:ph idx="1"/>
          </p:nvPr>
        </p:nvSpPr>
        <p:spPr/>
        <p:txBody>
          <a:bodyPr/>
          <a:lstStyle/>
          <a:p>
            <a:pPr marL="0" indent="0">
              <a:buNone/>
            </a:pPr>
            <a:r>
              <a:rPr lang="en-US" dirty="0" smtClean="0"/>
              <a:t>Themes:</a:t>
            </a:r>
          </a:p>
          <a:p>
            <a:pPr marL="514350" indent="-514350">
              <a:buAutoNum type="arabicPeriod"/>
            </a:pPr>
            <a:r>
              <a:rPr lang="en-US" dirty="0" smtClean="0"/>
              <a:t>Data Use: Facility and patient specific data focus the survey process</a:t>
            </a:r>
          </a:p>
          <a:p>
            <a:pPr marL="514350" indent="-514350">
              <a:buAutoNum type="arabicPeriod"/>
            </a:pPr>
            <a:r>
              <a:rPr lang="en-US" dirty="0" smtClean="0"/>
              <a:t>Infection Prevention &amp; Control: Use of observational checklists</a:t>
            </a:r>
          </a:p>
          <a:p>
            <a:pPr marL="514350" indent="-514350">
              <a:buAutoNum type="arabicPeriod"/>
            </a:pPr>
            <a:r>
              <a:rPr lang="en-US" dirty="0" smtClean="0"/>
              <a:t>QAPI: Emphasis on robust program to continually protect patients and assure quality</a:t>
            </a:r>
          </a:p>
          <a:p>
            <a:pPr marL="0" indent="0">
              <a:buNone/>
            </a:pPr>
            <a:endParaRPr lang="en-US" dirty="0" smtClean="0"/>
          </a:p>
          <a:p>
            <a:endParaRPr lang="en-US" dirty="0"/>
          </a:p>
        </p:txBody>
      </p:sp>
      <p:sp>
        <p:nvSpPr>
          <p:cNvPr id="3" name="Slide Number Placeholder 2"/>
          <p:cNvSpPr>
            <a:spLocks noGrp="1"/>
          </p:cNvSpPr>
          <p:nvPr>
            <p:ph type="sldNum" sz="quarter" idx="4"/>
          </p:nvPr>
        </p:nvSpPr>
        <p:spPr/>
        <p:txBody>
          <a:bodyPr/>
          <a:lstStyle/>
          <a:p>
            <a:fld id="{92351276-899D-4574-94CF-FDF2418DFF16}" type="slidenum">
              <a:rPr lang="en-US" smtClean="0"/>
              <a:pPr/>
              <a:t>40</a:t>
            </a:fld>
            <a:endParaRPr lang="en-US" dirty="0"/>
          </a:p>
        </p:txBody>
      </p:sp>
    </p:spTree>
    <p:extLst>
      <p:ext uri="{BB962C8B-B14F-4D97-AF65-F5344CB8AC3E}">
        <p14:creationId xmlns:p14="http://schemas.microsoft.com/office/powerpoint/2010/main" val="261100689"/>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Core Survey Process</a:t>
            </a:r>
          </a:p>
        </p:txBody>
      </p:sp>
      <p:sp>
        <p:nvSpPr>
          <p:cNvPr id="3" name="Content Placeholder 2"/>
          <p:cNvSpPr>
            <a:spLocks noGrp="1"/>
          </p:cNvSpPr>
          <p:nvPr>
            <p:ph idx="1"/>
          </p:nvPr>
        </p:nvSpPr>
        <p:spPr/>
        <p:txBody>
          <a:bodyPr/>
          <a:lstStyle/>
          <a:p>
            <a:pPr marL="0" indent="0">
              <a:buNone/>
            </a:pPr>
            <a:r>
              <a:rPr lang="en-US" dirty="0" smtClean="0"/>
              <a:t>Threads:</a:t>
            </a:r>
          </a:p>
          <a:p>
            <a:pPr marL="514350" indent="-514350">
              <a:buAutoNum type="arabicPeriod"/>
            </a:pPr>
            <a:r>
              <a:rPr lang="en-US" dirty="0" smtClean="0"/>
              <a:t>Culture of Safety supporting open communication, consistent reporting of events without fear of retribution</a:t>
            </a:r>
          </a:p>
          <a:p>
            <a:pPr marL="514350" indent="-514350">
              <a:buAutoNum type="arabicPeriod"/>
            </a:pPr>
            <a:r>
              <a:rPr lang="en-US" dirty="0" smtClean="0"/>
              <a:t>Safety of Dialysis Delivery focusing on critical technical systems impacting safety</a:t>
            </a:r>
          </a:p>
          <a:p>
            <a:pPr marL="514350" indent="-514350">
              <a:buAutoNum type="arabicPeriod"/>
            </a:pPr>
            <a:r>
              <a:rPr lang="en-US" dirty="0" smtClean="0"/>
              <a:t>Patient Voice – patient input is sought </a:t>
            </a:r>
          </a:p>
          <a:p>
            <a:pPr marL="0" indent="0">
              <a:buNone/>
            </a:pP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41</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2400" y="1143000"/>
            <a:ext cx="1752600" cy="1162558"/>
          </a:xfrm>
          <a:prstGeom prst="rect">
            <a:avLst/>
          </a:prstGeom>
        </p:spPr>
      </p:pic>
    </p:spTree>
    <p:extLst>
      <p:ext uri="{BB962C8B-B14F-4D97-AF65-F5344CB8AC3E}">
        <p14:creationId xmlns:p14="http://schemas.microsoft.com/office/powerpoint/2010/main" val="3501314393"/>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Core Survey Process</a:t>
            </a:r>
          </a:p>
        </p:txBody>
      </p:sp>
      <p:sp>
        <p:nvSpPr>
          <p:cNvPr id="3" name="Content Placeholder 2"/>
          <p:cNvSpPr>
            <a:spLocks noGrp="1"/>
          </p:cNvSpPr>
          <p:nvPr>
            <p:ph idx="1"/>
          </p:nvPr>
        </p:nvSpPr>
        <p:spPr/>
        <p:txBody>
          <a:bodyPr/>
          <a:lstStyle/>
          <a:p>
            <a:r>
              <a:rPr lang="en-US" dirty="0" smtClean="0"/>
              <a:t>Pre-survey</a:t>
            </a:r>
          </a:p>
          <a:p>
            <a:pPr lvl="1"/>
            <a:r>
              <a:rPr lang="en-US" dirty="0" smtClean="0"/>
              <a:t>Review most recent dialysis facility report (DFR)</a:t>
            </a:r>
          </a:p>
          <a:p>
            <a:pPr lvl="1"/>
            <a:r>
              <a:rPr lang="en-US" dirty="0" smtClean="0"/>
              <a:t>Contact ESRD Network relating to quality concerns, involuntary discharges, patient complaints</a:t>
            </a:r>
          </a:p>
          <a:p>
            <a:pPr lvl="1"/>
            <a:r>
              <a:rPr lang="en-US" dirty="0" smtClean="0"/>
              <a:t>Review complaint &amp; survey history</a:t>
            </a:r>
          </a:p>
          <a:p>
            <a:pPr lvl="1"/>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42</a:t>
            </a:fld>
            <a:endParaRPr lang="en-US" dirty="0"/>
          </a:p>
        </p:txBody>
      </p:sp>
    </p:spTree>
    <p:extLst>
      <p:ext uri="{BB962C8B-B14F-4D97-AF65-F5344CB8AC3E}">
        <p14:creationId xmlns:p14="http://schemas.microsoft.com/office/powerpoint/2010/main" val="527439015"/>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Core Survey Process</a:t>
            </a:r>
          </a:p>
        </p:txBody>
      </p:sp>
      <p:sp>
        <p:nvSpPr>
          <p:cNvPr id="3" name="Content Placeholder 2"/>
          <p:cNvSpPr>
            <a:spLocks noGrp="1"/>
          </p:cNvSpPr>
          <p:nvPr>
            <p:ph idx="1"/>
          </p:nvPr>
        </p:nvSpPr>
        <p:spPr/>
        <p:txBody>
          <a:bodyPr/>
          <a:lstStyle/>
          <a:p>
            <a:r>
              <a:rPr lang="en-US" dirty="0" smtClean="0"/>
              <a:t>Introduction</a:t>
            </a:r>
          </a:p>
          <a:p>
            <a:pPr lvl="1"/>
            <a:r>
              <a:rPr lang="en-US" dirty="0" smtClean="0"/>
              <a:t>Announce survey</a:t>
            </a:r>
          </a:p>
          <a:p>
            <a:pPr lvl="1"/>
            <a:r>
              <a:rPr lang="en-US" dirty="0" smtClean="0"/>
              <a:t>Introduce team</a:t>
            </a:r>
          </a:p>
          <a:p>
            <a:pPr lvl="1"/>
            <a:r>
              <a:rPr lang="en-US" dirty="0" smtClean="0"/>
              <a:t>Provide needed materials to facility</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43</a:t>
            </a:fld>
            <a:endParaRPr lang="en-US" dirty="0"/>
          </a:p>
        </p:txBody>
      </p:sp>
    </p:spTree>
    <p:extLst>
      <p:ext uri="{BB962C8B-B14F-4D97-AF65-F5344CB8AC3E}">
        <p14:creationId xmlns:p14="http://schemas.microsoft.com/office/powerpoint/2010/main" val="624256661"/>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Core Survey Process</a:t>
            </a:r>
          </a:p>
        </p:txBody>
      </p:sp>
      <p:sp>
        <p:nvSpPr>
          <p:cNvPr id="3" name="Content Placeholder 2"/>
          <p:cNvSpPr>
            <a:spLocks noGrp="1"/>
          </p:cNvSpPr>
          <p:nvPr>
            <p:ph idx="1"/>
          </p:nvPr>
        </p:nvSpPr>
        <p:spPr/>
        <p:txBody>
          <a:bodyPr/>
          <a:lstStyle/>
          <a:p>
            <a:r>
              <a:rPr lang="en-US" dirty="0" smtClean="0"/>
              <a:t>Environmental “Flash” Tour</a:t>
            </a:r>
          </a:p>
          <a:p>
            <a:pPr lvl="1"/>
            <a:r>
              <a:rPr lang="en-US" dirty="0" smtClean="0"/>
              <a:t>Focuses on patient care areas for conditions that may have immediate impact on patient safety related to:</a:t>
            </a:r>
          </a:p>
          <a:p>
            <a:pPr lvl="2"/>
            <a:r>
              <a:rPr lang="en-US" dirty="0" smtClean="0"/>
              <a:t>Infection control</a:t>
            </a:r>
          </a:p>
          <a:p>
            <a:pPr lvl="2"/>
            <a:r>
              <a:rPr lang="en-US" dirty="0" smtClean="0"/>
              <a:t>Hazards</a:t>
            </a:r>
          </a:p>
          <a:p>
            <a:pPr lvl="2"/>
            <a:r>
              <a:rPr lang="en-US" dirty="0" smtClean="0"/>
              <a:t>Serious maintenance lapses</a:t>
            </a:r>
          </a:p>
          <a:p>
            <a:pPr lvl="2"/>
            <a:r>
              <a:rPr lang="en-US" dirty="0" smtClean="0"/>
              <a:t>Availability of emergency equipment</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44</a:t>
            </a:fld>
            <a:endParaRPr lang="en-US" dirty="0"/>
          </a:p>
        </p:txBody>
      </p:sp>
    </p:spTree>
    <p:extLst>
      <p:ext uri="{BB962C8B-B14F-4D97-AF65-F5344CB8AC3E}">
        <p14:creationId xmlns:p14="http://schemas.microsoft.com/office/powerpoint/2010/main" val="3074066701"/>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Core Survey Process</a:t>
            </a:r>
          </a:p>
        </p:txBody>
      </p:sp>
      <p:sp>
        <p:nvSpPr>
          <p:cNvPr id="3" name="Content Placeholder 2"/>
          <p:cNvSpPr>
            <a:spLocks noGrp="1"/>
          </p:cNvSpPr>
          <p:nvPr>
            <p:ph idx="1"/>
          </p:nvPr>
        </p:nvSpPr>
        <p:spPr/>
        <p:txBody>
          <a:bodyPr/>
          <a:lstStyle/>
          <a:p>
            <a:r>
              <a:rPr lang="en-US" dirty="0" smtClean="0"/>
              <a:t>Entrance Conference</a:t>
            </a:r>
          </a:p>
          <a:p>
            <a:pPr lvl="1"/>
            <a:r>
              <a:rPr lang="en-US" dirty="0" smtClean="0"/>
              <a:t>Explain purpose &amp; timeline for survey</a:t>
            </a:r>
          </a:p>
          <a:p>
            <a:pPr lvl="1"/>
            <a:r>
              <a:rPr lang="en-US" dirty="0" smtClean="0"/>
              <a:t>Complete entrance conference worksheet</a:t>
            </a:r>
          </a:p>
          <a:p>
            <a:pPr lvl="1"/>
            <a:r>
              <a:rPr lang="en-US" dirty="0" smtClean="0"/>
              <a:t>Obtain/ review clinical outcome data</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45</a:t>
            </a:fld>
            <a:endParaRPr lang="en-US" dirty="0"/>
          </a:p>
        </p:txBody>
      </p:sp>
    </p:spTree>
    <p:extLst>
      <p:ext uri="{BB962C8B-B14F-4D97-AF65-F5344CB8AC3E}">
        <p14:creationId xmlns:p14="http://schemas.microsoft.com/office/powerpoint/2010/main" val="2689823175"/>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Core Survey Process</a:t>
            </a:r>
          </a:p>
        </p:txBody>
      </p:sp>
      <p:sp>
        <p:nvSpPr>
          <p:cNvPr id="3" name="Content Placeholder 2"/>
          <p:cNvSpPr>
            <a:spLocks noGrp="1"/>
          </p:cNvSpPr>
          <p:nvPr>
            <p:ph idx="1"/>
          </p:nvPr>
        </p:nvSpPr>
        <p:spPr/>
        <p:txBody>
          <a:bodyPr/>
          <a:lstStyle/>
          <a:p>
            <a:r>
              <a:rPr lang="en-US" dirty="0" smtClean="0"/>
              <a:t>Observation of Hemodialysis and Infection Control Practices</a:t>
            </a:r>
          </a:p>
          <a:p>
            <a:pPr lvl="1"/>
            <a:r>
              <a:rPr lang="en-US" dirty="0" smtClean="0"/>
              <a:t>Observations of staff delivery of care, including at least one patient with a central venous catheter and one with an AV fistula/ graft</a:t>
            </a:r>
          </a:p>
          <a:p>
            <a:pPr lvl="1"/>
            <a:r>
              <a:rPr lang="en-US" dirty="0" smtClean="0"/>
              <a:t>Medication prep and administration </a:t>
            </a:r>
          </a:p>
          <a:p>
            <a:pPr lvl="1"/>
            <a:r>
              <a:rPr lang="en-US" dirty="0" smtClean="0"/>
              <a:t>Isolation practices, including HBV+ patients</a:t>
            </a:r>
          </a:p>
          <a:p>
            <a:pPr lvl="1"/>
            <a:r>
              <a:rPr lang="en-US" dirty="0" smtClean="0"/>
              <a:t>Verify dialysis treatment prescription delivery</a:t>
            </a:r>
          </a:p>
          <a:p>
            <a:pPr marL="457200" lvl="1" indent="0">
              <a:buNone/>
            </a:pPr>
            <a:endParaRPr lang="en-US" dirty="0" smtClean="0"/>
          </a:p>
        </p:txBody>
      </p:sp>
      <p:sp>
        <p:nvSpPr>
          <p:cNvPr id="4" name="Slide Number Placeholder 3"/>
          <p:cNvSpPr>
            <a:spLocks noGrp="1"/>
          </p:cNvSpPr>
          <p:nvPr>
            <p:ph type="sldNum" sz="quarter" idx="4"/>
          </p:nvPr>
        </p:nvSpPr>
        <p:spPr/>
        <p:txBody>
          <a:bodyPr/>
          <a:lstStyle/>
          <a:p>
            <a:fld id="{92351276-899D-4574-94CF-FDF2418DFF16}" type="slidenum">
              <a:rPr lang="en-US" smtClean="0"/>
              <a:pPr/>
              <a:t>46</a:t>
            </a:fld>
            <a:endParaRPr lang="en-US" dirty="0"/>
          </a:p>
        </p:txBody>
      </p:sp>
    </p:spTree>
    <p:extLst>
      <p:ext uri="{BB962C8B-B14F-4D97-AF65-F5344CB8AC3E}">
        <p14:creationId xmlns:p14="http://schemas.microsoft.com/office/powerpoint/2010/main" val="1834409224"/>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Core Survey Process</a:t>
            </a:r>
          </a:p>
        </p:txBody>
      </p:sp>
      <p:sp>
        <p:nvSpPr>
          <p:cNvPr id="3" name="Content Placeholder 2"/>
          <p:cNvSpPr>
            <a:spLocks noGrp="1"/>
          </p:cNvSpPr>
          <p:nvPr>
            <p:ph idx="1"/>
          </p:nvPr>
        </p:nvSpPr>
        <p:spPr/>
        <p:txBody>
          <a:bodyPr>
            <a:normAutofit lnSpcReduction="10000"/>
          </a:bodyPr>
          <a:lstStyle/>
          <a:p>
            <a:r>
              <a:rPr lang="en-US" dirty="0" smtClean="0"/>
              <a:t>Sample Selection includes patients who are:</a:t>
            </a:r>
          </a:p>
          <a:p>
            <a:pPr lvl="1"/>
            <a:r>
              <a:rPr lang="en-US" dirty="0" smtClean="0"/>
              <a:t>Unstable </a:t>
            </a:r>
          </a:p>
          <a:p>
            <a:pPr lvl="1"/>
            <a:r>
              <a:rPr lang="en-US" dirty="0" smtClean="0"/>
              <a:t>New admissions</a:t>
            </a:r>
          </a:p>
          <a:p>
            <a:pPr lvl="1"/>
            <a:r>
              <a:rPr lang="en-US" dirty="0" smtClean="0"/>
              <a:t>Involuntary discharges</a:t>
            </a:r>
          </a:p>
          <a:p>
            <a:pPr lvl="1"/>
            <a:r>
              <a:rPr lang="en-US" dirty="0" smtClean="0"/>
              <a:t>Long Term Care (LTC) facility residents receiving hemodialysis or peritoneal dialysis at the LTC facility</a:t>
            </a:r>
          </a:p>
          <a:p>
            <a:pPr lvl="1"/>
            <a:r>
              <a:rPr lang="en-US" dirty="0" smtClean="0"/>
              <a:t>Not meeting goals of data driven focus areas</a:t>
            </a:r>
          </a:p>
          <a:p>
            <a:pPr lvl="1"/>
            <a:r>
              <a:rPr lang="en-US" dirty="0" smtClean="0"/>
              <a:t>Other concerns (complaints, observations from tour)</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47</a:t>
            </a:fld>
            <a:endParaRPr lang="en-US" dirty="0"/>
          </a:p>
        </p:txBody>
      </p:sp>
    </p:spTree>
    <p:extLst>
      <p:ext uri="{BB962C8B-B14F-4D97-AF65-F5344CB8AC3E}">
        <p14:creationId xmlns:p14="http://schemas.microsoft.com/office/powerpoint/2010/main" val="752736606"/>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Core Survey Process</a:t>
            </a:r>
            <a:endParaRPr lang="en-US" dirty="0"/>
          </a:p>
        </p:txBody>
      </p:sp>
      <p:sp>
        <p:nvSpPr>
          <p:cNvPr id="3" name="Content Placeholder 2"/>
          <p:cNvSpPr>
            <a:spLocks noGrp="1"/>
          </p:cNvSpPr>
          <p:nvPr>
            <p:ph idx="1"/>
          </p:nvPr>
        </p:nvSpPr>
        <p:spPr/>
        <p:txBody>
          <a:bodyPr>
            <a:normAutofit lnSpcReduction="10000"/>
          </a:bodyPr>
          <a:lstStyle/>
          <a:p>
            <a:r>
              <a:rPr lang="en-US" dirty="0" smtClean="0"/>
              <a:t>Water Treatment and Dialysate Review</a:t>
            </a:r>
          </a:p>
          <a:p>
            <a:pPr lvl="1"/>
            <a:r>
              <a:rPr lang="en-US" dirty="0" smtClean="0"/>
              <a:t>For verification that systems / oversight are able to protect patients from harm</a:t>
            </a:r>
          </a:p>
          <a:p>
            <a:pPr lvl="1"/>
            <a:r>
              <a:rPr lang="en-US" dirty="0" smtClean="0"/>
              <a:t>Observe total chlorine test and interview staff</a:t>
            </a:r>
          </a:p>
          <a:p>
            <a:pPr lvl="1"/>
            <a:r>
              <a:rPr lang="en-US" dirty="0" smtClean="0"/>
              <a:t>Observe reverse osmosis unit, water quality monitor, alarm </a:t>
            </a:r>
            <a:r>
              <a:rPr lang="en-US" dirty="0"/>
              <a:t>and interview </a:t>
            </a:r>
            <a:r>
              <a:rPr lang="en-US" dirty="0" smtClean="0"/>
              <a:t>staff</a:t>
            </a:r>
          </a:p>
          <a:p>
            <a:pPr lvl="1"/>
            <a:r>
              <a:rPr lang="en-US" dirty="0" smtClean="0"/>
              <a:t>If present observe deionization and resistivity monitor and alarm </a:t>
            </a:r>
            <a:r>
              <a:rPr lang="en-US" dirty="0"/>
              <a:t>and interview </a:t>
            </a:r>
            <a:r>
              <a:rPr lang="en-US" dirty="0" smtClean="0"/>
              <a:t>staff</a:t>
            </a:r>
          </a:p>
          <a:p>
            <a:pPr lvl="1"/>
            <a:r>
              <a:rPr lang="en-US" dirty="0" smtClean="0"/>
              <a:t>Review facility oversight of water &amp; dialysate systems</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48</a:t>
            </a:fld>
            <a:endParaRPr lang="en-US" dirty="0"/>
          </a:p>
        </p:txBody>
      </p:sp>
    </p:spTree>
    <p:extLst>
      <p:ext uri="{BB962C8B-B14F-4D97-AF65-F5344CB8AC3E}">
        <p14:creationId xmlns:p14="http://schemas.microsoft.com/office/powerpoint/2010/main" val="23950592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Core Survey Process</a:t>
            </a:r>
          </a:p>
        </p:txBody>
      </p:sp>
      <p:sp>
        <p:nvSpPr>
          <p:cNvPr id="3" name="Content Placeholder 2"/>
          <p:cNvSpPr>
            <a:spLocks noGrp="1"/>
          </p:cNvSpPr>
          <p:nvPr>
            <p:ph idx="1"/>
          </p:nvPr>
        </p:nvSpPr>
        <p:spPr/>
        <p:txBody>
          <a:bodyPr/>
          <a:lstStyle/>
          <a:p>
            <a:r>
              <a:rPr lang="en-US" dirty="0" smtClean="0"/>
              <a:t>Dialyzer Reprocessing/ Reuse Review</a:t>
            </a:r>
          </a:p>
          <a:p>
            <a:pPr lvl="1"/>
            <a:r>
              <a:rPr lang="en-US" dirty="0" smtClean="0"/>
              <a:t>Purpose is to validate that reprocessing and use of reprocessed dialyzers is conducted safely</a:t>
            </a:r>
          </a:p>
          <a:p>
            <a:pPr lvl="2"/>
            <a:r>
              <a:rPr lang="en-US" dirty="0" smtClean="0"/>
              <a:t>Tasks:</a:t>
            </a:r>
          </a:p>
          <a:p>
            <a:pPr lvl="3"/>
            <a:r>
              <a:rPr lang="en-US" dirty="0" smtClean="0"/>
              <a:t>Observe transport of use dialyzers</a:t>
            </a:r>
          </a:p>
          <a:p>
            <a:pPr lvl="3"/>
            <a:r>
              <a:rPr lang="en-US" dirty="0" smtClean="0"/>
              <a:t>Observe cleaning procedures</a:t>
            </a:r>
          </a:p>
          <a:p>
            <a:pPr lvl="3"/>
            <a:r>
              <a:rPr lang="en-US" dirty="0" smtClean="0"/>
              <a:t>Interview reuse technician</a:t>
            </a:r>
          </a:p>
          <a:p>
            <a:pPr lvl="3"/>
            <a:r>
              <a:rPr lang="en-US" dirty="0" smtClean="0"/>
              <a:t>Review QA audits</a:t>
            </a:r>
          </a:p>
          <a:p>
            <a:pPr lvl="3"/>
            <a:r>
              <a:rPr lang="en-US" dirty="0" smtClean="0"/>
              <a:t>Review preventative maintenance</a:t>
            </a:r>
          </a:p>
          <a:p>
            <a:pPr lvl="3"/>
            <a:r>
              <a:rPr lang="en-US" dirty="0" smtClean="0"/>
              <a:t>Review adverse events/ dialyzer “complaint” log</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49</a:t>
            </a:fld>
            <a:endParaRPr lang="en-US" dirty="0"/>
          </a:p>
        </p:txBody>
      </p:sp>
    </p:spTree>
    <p:extLst>
      <p:ext uri="{BB962C8B-B14F-4D97-AF65-F5344CB8AC3E}">
        <p14:creationId xmlns:p14="http://schemas.microsoft.com/office/powerpoint/2010/main" val="1935902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92351276-899D-4574-94CF-FDF2418DFF16}" type="slidenum">
              <a:rPr lang="en-US" smtClean="0"/>
              <a:pPr/>
              <a:t>5</a:t>
            </a:fld>
            <a:endParaRPr lang="en-US" dirty="0"/>
          </a:p>
        </p:txBody>
      </p:sp>
      <p:sp>
        <p:nvSpPr>
          <p:cNvPr id="3" name="Title 2"/>
          <p:cNvSpPr>
            <a:spLocks noGrp="1"/>
          </p:cNvSpPr>
          <p:nvPr>
            <p:ph type="title"/>
          </p:nvPr>
        </p:nvSpPr>
        <p:spPr>
          <a:xfrm>
            <a:off x="457200" y="0"/>
            <a:ext cx="8229600" cy="914400"/>
          </a:xfrm>
        </p:spPr>
        <p:txBody>
          <a:bodyPr>
            <a:noAutofit/>
          </a:bodyPr>
          <a:lstStyle/>
          <a:p>
            <a:r>
              <a:rPr lang="en-US" sz="2000" dirty="0" smtClean="0"/>
              <a:t>Most Common Health </a:t>
            </a:r>
            <a:r>
              <a:rPr lang="en-US" sz="2000" dirty="0"/>
              <a:t>Deficiency Citations</a:t>
            </a:r>
            <a:br>
              <a:rPr lang="en-US" sz="2000" dirty="0"/>
            </a:br>
            <a:r>
              <a:rPr lang="en-US" sz="2000" dirty="0" smtClean="0"/>
              <a:t>January </a:t>
            </a:r>
            <a:r>
              <a:rPr lang="en-US" sz="2000" dirty="0"/>
              <a:t>1, 2015 through December 31, </a:t>
            </a:r>
            <a:r>
              <a:rPr lang="en-US" sz="2000" dirty="0" smtClean="0"/>
              <a:t>2015</a:t>
            </a:r>
            <a:endParaRPr lang="en-US" sz="20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52667224"/>
              </p:ext>
            </p:extLst>
          </p:nvPr>
        </p:nvGraphicFramePr>
        <p:xfrm>
          <a:off x="381000" y="838200"/>
          <a:ext cx="8153400" cy="5518149"/>
        </p:xfrm>
        <a:graphic>
          <a:graphicData uri="http://schemas.openxmlformats.org/drawingml/2006/table">
            <a:tbl>
              <a:tblPr firstRow="1" bandRow="1">
                <a:tableStyleId>{5C22544A-7EE6-4342-B048-85BDC9FD1C3A}</a:tableStyleId>
              </a:tblPr>
              <a:tblGrid>
                <a:gridCol w="717550"/>
                <a:gridCol w="806450"/>
                <a:gridCol w="6629400"/>
              </a:tblGrid>
              <a:tr h="875528">
                <a:tc>
                  <a:txBody>
                    <a:bodyPr/>
                    <a:lstStyle/>
                    <a:p>
                      <a:r>
                        <a:rPr lang="en-US" dirty="0" smtClean="0"/>
                        <a:t>Rank</a:t>
                      </a:r>
                      <a:endParaRPr lang="en-US" dirty="0"/>
                    </a:p>
                  </a:txBody>
                  <a:tcPr>
                    <a:lnB w="12700" cap="flat" cmpd="sng" algn="ctr">
                      <a:solidFill>
                        <a:schemeClr val="tx1"/>
                      </a:solidFill>
                      <a:prstDash val="solid"/>
                      <a:round/>
                      <a:headEnd type="none" w="med" len="med"/>
                      <a:tailEnd type="none" w="med" len="med"/>
                    </a:lnB>
                  </a:tcPr>
                </a:tc>
                <a:tc>
                  <a:txBody>
                    <a:bodyPr/>
                    <a:lstStyle/>
                    <a:p>
                      <a:r>
                        <a:rPr lang="en-US" dirty="0" smtClean="0"/>
                        <a:t>Tag</a:t>
                      </a:r>
                      <a:endParaRPr lang="en-US" dirty="0"/>
                    </a:p>
                  </a:txBody>
                  <a:tcPr>
                    <a:lnB w="12700" cap="flat" cmpd="sng" algn="ctr">
                      <a:solidFill>
                        <a:schemeClr val="tx1"/>
                      </a:solidFill>
                      <a:prstDash val="solid"/>
                      <a:round/>
                      <a:headEnd type="none" w="med" len="med"/>
                      <a:tailEnd type="none" w="med" len="med"/>
                    </a:lnB>
                  </a:tcPr>
                </a:tc>
                <a:tc>
                  <a:txBody>
                    <a:bodyPr/>
                    <a:lstStyle/>
                    <a:p>
                      <a:r>
                        <a:rPr lang="en-US" sz="1400" dirty="0" smtClean="0"/>
                        <a:t>Description</a:t>
                      </a:r>
                      <a:endParaRPr lang="en-US" sz="1400" dirty="0"/>
                    </a:p>
                  </a:txBody>
                  <a:tcPr>
                    <a:lnB w="12700" cap="flat" cmpd="sng" algn="ctr">
                      <a:solidFill>
                        <a:schemeClr val="tx1"/>
                      </a:solidFill>
                      <a:prstDash val="solid"/>
                      <a:round/>
                      <a:headEnd type="none" w="med" len="med"/>
                      <a:tailEnd type="none" w="med" len="med"/>
                    </a:lnB>
                  </a:tcPr>
                </a:tc>
              </a:tr>
              <a:tr h="872215">
                <a:tc>
                  <a:txBody>
                    <a:bodyPr/>
                    <a:lstStyle/>
                    <a:p>
                      <a:pPr marL="0" marR="0" algn="ctr">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9</a:t>
                      </a: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V0115</a:t>
                      </a: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Infection Control – Gowns, Shields/Masks; No Staff </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Eating/Drinking </a:t>
                      </a:r>
                      <a:r>
                        <a:rPr lang="en-US" sz="1400" dirty="0">
                          <a:effectLst/>
                          <a:latin typeface="Calibri" panose="020F0502020204030204" pitchFamily="34" charset="0"/>
                          <a:ea typeface="Calibri" panose="020F0502020204030204" pitchFamily="34" charset="0"/>
                          <a:cs typeface="Times New Roman" panose="02020603050405020304" pitchFamily="18" charset="0"/>
                        </a:rPr>
                        <a:t>in treatment </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area/ </a:t>
                      </a:r>
                      <a:r>
                        <a:rPr lang="en-US" sz="1400" dirty="0">
                          <a:effectLst/>
                          <a:latin typeface="Calibri" panose="020F0502020204030204" pitchFamily="34" charset="0"/>
                          <a:ea typeface="Calibri" panose="020F0502020204030204" pitchFamily="34" charset="0"/>
                          <a:cs typeface="Times New Roman" panose="02020603050405020304" pitchFamily="18" charset="0"/>
                        </a:rPr>
                        <a:t>lab </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1400" dirty="0">
                          <a:effectLst/>
                          <a:latin typeface="Calibri" panose="020F0502020204030204" pitchFamily="34" charset="0"/>
                          <a:ea typeface="Calibri" panose="020F0502020204030204" pitchFamily="34" charset="0"/>
                          <a:cs typeface="Times New Roman" panose="02020603050405020304" pitchFamily="18" charset="0"/>
                        </a:rPr>
                        <a:t>494.30(a)(1)(</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i</a:t>
                      </a:r>
                      <a:r>
                        <a:rPr lang="en-US" sz="1400" dirty="0">
                          <a:effectLst/>
                          <a:latin typeface="Calibri" panose="020F0502020204030204" pitchFamily="34" charset="0"/>
                          <a:ea typeface="Calibri" panose="020F0502020204030204" pitchFamily="34" charset="0"/>
                          <a:cs typeface="Times New Roman" panose="02020603050405020304" pitchFamily="18" charset="0"/>
                        </a:rPr>
                        <a:t>)) , C.F.R</a:t>
                      </a:r>
                    </a:p>
                  </a:txBody>
                  <a:tcPr marL="68580" marR="68580" marT="0" marB="0" anchor="ctr">
                    <a:lnT w="12700" cap="flat" cmpd="sng" algn="ctr">
                      <a:solidFill>
                        <a:schemeClr val="tx1"/>
                      </a:solidFill>
                      <a:prstDash val="solid"/>
                      <a:round/>
                      <a:headEnd type="none" w="med" len="med"/>
                      <a:tailEnd type="none" w="med" len="med"/>
                    </a:lnT>
                  </a:tcPr>
                </a:tc>
              </a:tr>
              <a:tr h="1140164">
                <a:tc>
                  <a:txBody>
                    <a:bodyPr/>
                    <a:lstStyle/>
                    <a:p>
                      <a:pPr marL="0" marR="0" algn="ctr">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nchor="ctr"/>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V0402</a:t>
                      </a:r>
                    </a:p>
                  </a:txBody>
                  <a:tcPr marL="68580" marR="68580" marT="0" marB="0" anchor="ctr"/>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Physical Environment - Building Constructed and Maintained for Safety  (494.60(a)) , C.F.R</a:t>
                      </a:r>
                    </a:p>
                  </a:txBody>
                  <a:tcPr marL="68580" marR="68580" marT="0" marB="0" anchor="ctr"/>
                </a:tc>
              </a:tr>
              <a:tr h="872215">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11</a:t>
                      </a:r>
                    </a:p>
                  </a:txBody>
                  <a:tcPr marL="68580" marR="68580" marT="0" marB="0" anchor="ctr"/>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V0407</a:t>
                      </a:r>
                    </a:p>
                  </a:txBody>
                  <a:tcPr marL="68580" marR="68580" marT="0" marB="0" anchor="ctr"/>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Patient Care Environment – Patients in View During Treatment   (494.60(c)(4)) , C.F.R</a:t>
                      </a:r>
                    </a:p>
                  </a:txBody>
                  <a:tcPr marL="68580" marR="68580" marT="0" marB="0" anchor="ctr"/>
                </a:tc>
              </a:tr>
              <a:tr h="885812">
                <a:tc>
                  <a:txBody>
                    <a:bodyPr/>
                    <a:lstStyle/>
                    <a:p>
                      <a:pPr marL="0" marR="0" algn="ctr">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12</a:t>
                      </a:r>
                    </a:p>
                  </a:txBody>
                  <a:tcPr marL="68580" marR="68580" marT="0" marB="0" anchor="ctr"/>
                </a:tc>
                <a:tc>
                  <a:txBody>
                    <a:bodyPr/>
                    <a:lstStyle/>
                    <a:p>
                      <a:pPr marL="0" marR="0">
                        <a:lnSpc>
                          <a:spcPct val="115000"/>
                        </a:lnSpc>
                        <a:spcBef>
                          <a:spcPts val="0"/>
                        </a:spcBef>
                        <a:spcAft>
                          <a:spcPts val="1000"/>
                        </a:spcAft>
                      </a:pPr>
                      <a:r>
                        <a:rPr lang="en-US" sz="1400">
                          <a:effectLst/>
                          <a:latin typeface="Calibri" panose="020F0502020204030204" pitchFamily="34" charset="0"/>
                          <a:ea typeface="Calibri" panose="020F0502020204030204" pitchFamily="34" charset="0"/>
                          <a:cs typeface="Times New Roman" panose="02020603050405020304" pitchFamily="18" charset="0"/>
                        </a:rPr>
                        <a:t>V0587</a:t>
                      </a:r>
                    </a:p>
                  </a:txBody>
                  <a:tcPr marL="68580" marR="68580" marT="0" marB="0" anchor="ctr"/>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Home Dialysis Monitoring – Patient Records Reviewed Every 2 </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Months</a:t>
                      </a:r>
                    </a:p>
                    <a:p>
                      <a:pPr marL="0" marR="0">
                        <a:lnSpc>
                          <a:spcPct val="115000"/>
                        </a:lnSpc>
                        <a:spcBef>
                          <a:spcPts val="0"/>
                        </a:spcBef>
                        <a:spcAft>
                          <a:spcPts val="1000"/>
                        </a:spcAft>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 </a:t>
                      </a:r>
                      <a:r>
                        <a:rPr lang="en-US" sz="1400" dirty="0">
                          <a:effectLst/>
                          <a:latin typeface="Calibri" panose="020F0502020204030204" pitchFamily="34" charset="0"/>
                          <a:ea typeface="Calibri" panose="020F0502020204030204" pitchFamily="34" charset="0"/>
                          <a:cs typeface="Times New Roman" panose="02020603050405020304" pitchFamily="18" charset="0"/>
                        </a:rPr>
                        <a:t>(494.100(b)(2),(3)) , C.F.R</a:t>
                      </a:r>
                    </a:p>
                  </a:txBody>
                  <a:tcPr marL="68580" marR="68580" marT="0" marB="0" anchor="ctr"/>
                </a:tc>
              </a:tr>
              <a:tr h="872215">
                <a:tc>
                  <a:txBody>
                    <a:bodyPr/>
                    <a:lstStyle/>
                    <a:p>
                      <a:pPr marL="0" marR="0" algn="ctr">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13</a:t>
                      </a:r>
                    </a:p>
                  </a:txBody>
                  <a:tcPr marL="68580" marR="68580" marT="0" marB="0" anchor="ctr"/>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V0726</a:t>
                      </a:r>
                    </a:p>
                  </a:txBody>
                  <a:tcPr marL="68580" marR="68580" marT="0" marB="0" anchor="ctr"/>
                </a:tc>
                <a:tc>
                  <a:txBody>
                    <a:bodyPr/>
                    <a:lstStyle/>
                    <a:p>
                      <a:pPr marL="0" marR="0">
                        <a:lnSpc>
                          <a:spcPct val="115000"/>
                        </a:lnSpc>
                        <a:spcBef>
                          <a:spcPts val="0"/>
                        </a:spcBef>
                        <a:spcAft>
                          <a:spcPts val="10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Medical Records – Complete, Accurate and Accessible   (494.170) , C.F.R</a:t>
                      </a:r>
                    </a:p>
                  </a:txBody>
                  <a:tcPr marL="68580" marR="68580" marT="0" marB="0" anchor="ctr"/>
                </a:tc>
              </a:tr>
            </a:tbl>
          </a:graphicData>
        </a:graphic>
      </p:graphicFrame>
    </p:spTree>
    <p:extLst>
      <p:ext uri="{BB962C8B-B14F-4D97-AF65-F5344CB8AC3E}">
        <p14:creationId xmlns:p14="http://schemas.microsoft.com/office/powerpoint/2010/main" val="3446677564"/>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Core Survey Process</a:t>
            </a:r>
          </a:p>
        </p:txBody>
      </p:sp>
      <p:sp>
        <p:nvSpPr>
          <p:cNvPr id="3" name="Content Placeholder 2"/>
          <p:cNvSpPr>
            <a:spLocks noGrp="1"/>
          </p:cNvSpPr>
          <p:nvPr>
            <p:ph idx="1"/>
          </p:nvPr>
        </p:nvSpPr>
        <p:spPr/>
        <p:txBody>
          <a:bodyPr/>
          <a:lstStyle/>
          <a:p>
            <a:r>
              <a:rPr lang="en-US" dirty="0" smtClean="0"/>
              <a:t>Dialysis Equipment Maintenance Review</a:t>
            </a:r>
          </a:p>
          <a:p>
            <a:pPr lvl="1"/>
            <a:r>
              <a:rPr lang="en-US" dirty="0" smtClean="0"/>
              <a:t>Interview machine maintenance personnel</a:t>
            </a:r>
          </a:p>
          <a:p>
            <a:pPr lvl="1"/>
            <a:r>
              <a:rPr lang="en-US" dirty="0" smtClean="0"/>
              <a:t>Review preventative maintenance</a:t>
            </a:r>
          </a:p>
          <a:p>
            <a:pPr lvl="1"/>
            <a:r>
              <a:rPr lang="en-US" dirty="0" smtClean="0"/>
              <a:t>Review calibration of equipment documentation and dialysate pH and conductivity testing</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50</a:t>
            </a:fld>
            <a:endParaRPr lang="en-US" dirty="0"/>
          </a:p>
        </p:txBody>
      </p:sp>
    </p:spTree>
    <p:extLst>
      <p:ext uri="{BB962C8B-B14F-4D97-AF65-F5344CB8AC3E}">
        <p14:creationId xmlns:p14="http://schemas.microsoft.com/office/powerpoint/2010/main" val="36923386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Core Survey Process</a:t>
            </a:r>
          </a:p>
        </p:txBody>
      </p:sp>
      <p:sp>
        <p:nvSpPr>
          <p:cNvPr id="3" name="Content Placeholder 2"/>
          <p:cNvSpPr>
            <a:spLocks noGrp="1"/>
          </p:cNvSpPr>
          <p:nvPr>
            <p:ph idx="1"/>
          </p:nvPr>
        </p:nvSpPr>
        <p:spPr/>
        <p:txBody>
          <a:bodyPr/>
          <a:lstStyle/>
          <a:p>
            <a:r>
              <a:rPr lang="en-US" dirty="0" smtClean="0"/>
              <a:t>Review Home Dialysis Training and Support (as applicable)</a:t>
            </a:r>
          </a:p>
          <a:p>
            <a:pPr lvl="1"/>
            <a:r>
              <a:rPr lang="en-US" dirty="0" smtClean="0"/>
              <a:t>Interview home training nurse</a:t>
            </a:r>
          </a:p>
          <a:p>
            <a:pPr lvl="1"/>
            <a:r>
              <a:rPr lang="en-US" dirty="0" smtClean="0"/>
              <a:t>Observe care</a:t>
            </a:r>
          </a:p>
          <a:p>
            <a:pPr lvl="1"/>
            <a:r>
              <a:rPr lang="en-US" dirty="0" smtClean="0"/>
              <a:t>Interview patients</a:t>
            </a:r>
          </a:p>
          <a:p>
            <a:pPr lvl="1"/>
            <a:r>
              <a:rPr lang="en-US" dirty="0" smtClean="0"/>
              <a:t>Medical record reviews</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51</a:t>
            </a:fld>
            <a:endParaRPr lang="en-US" dirty="0"/>
          </a:p>
        </p:txBody>
      </p:sp>
    </p:spTree>
    <p:extLst>
      <p:ext uri="{BB962C8B-B14F-4D97-AF65-F5344CB8AC3E}">
        <p14:creationId xmlns:p14="http://schemas.microsoft.com/office/powerpoint/2010/main" val="23342294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Core Survey Process</a:t>
            </a:r>
          </a:p>
        </p:txBody>
      </p:sp>
      <p:sp>
        <p:nvSpPr>
          <p:cNvPr id="3" name="Content Placeholder 2"/>
          <p:cNvSpPr>
            <a:spLocks noGrp="1"/>
          </p:cNvSpPr>
          <p:nvPr>
            <p:ph idx="1"/>
          </p:nvPr>
        </p:nvSpPr>
        <p:spPr/>
        <p:txBody>
          <a:bodyPr/>
          <a:lstStyle/>
          <a:p>
            <a:r>
              <a:rPr lang="en-US" dirty="0" smtClean="0"/>
              <a:t>Patient Interviews</a:t>
            </a:r>
          </a:p>
          <a:p>
            <a:pPr lvl="1"/>
            <a:r>
              <a:rPr lang="en-US" dirty="0" smtClean="0"/>
              <a:t>At least four patients representing all modalities present at facility</a:t>
            </a:r>
          </a:p>
          <a:p>
            <a:pPr lvl="2"/>
            <a:r>
              <a:rPr lang="en-US" dirty="0" smtClean="0"/>
              <a:t>Questions may relate to:</a:t>
            </a:r>
          </a:p>
          <a:p>
            <a:pPr lvl="3"/>
            <a:r>
              <a:rPr lang="en-US" dirty="0" smtClean="0"/>
              <a:t>Rights</a:t>
            </a:r>
          </a:p>
          <a:p>
            <a:pPr lvl="3"/>
            <a:r>
              <a:rPr lang="en-US" dirty="0" smtClean="0"/>
              <a:t>Education about modalities/ transplant &amp; disaster preparedness</a:t>
            </a:r>
          </a:p>
          <a:p>
            <a:pPr lvl="3"/>
            <a:r>
              <a:rPr lang="en-US" dirty="0" smtClean="0"/>
              <a:t>Infection prevention</a:t>
            </a:r>
          </a:p>
          <a:p>
            <a:pPr lvl="3"/>
            <a:r>
              <a:rPr lang="en-US" dirty="0" smtClean="0"/>
              <a:t>Staff treatment of patients</a:t>
            </a:r>
          </a:p>
          <a:p>
            <a:pPr lvl="3"/>
            <a:r>
              <a:rPr lang="en-US" dirty="0" smtClean="0"/>
              <a:t>Physical environment of dialysis facility </a:t>
            </a:r>
            <a:endParaRPr lang="en-US" dirty="0"/>
          </a:p>
          <a:p>
            <a:pPr lvl="3"/>
            <a:r>
              <a:rPr lang="en-US" dirty="0" smtClean="0"/>
              <a:t>Communication with interdisciplinary team</a:t>
            </a:r>
          </a:p>
          <a:p>
            <a:pPr lvl="3"/>
            <a:r>
              <a:rPr lang="en-US" dirty="0" smtClean="0"/>
              <a:t>Culture of safety….</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52</a:t>
            </a:fld>
            <a:endParaRPr lang="en-US" dirty="0"/>
          </a:p>
        </p:txBody>
      </p:sp>
    </p:spTree>
    <p:extLst>
      <p:ext uri="{BB962C8B-B14F-4D97-AF65-F5344CB8AC3E}">
        <p14:creationId xmlns:p14="http://schemas.microsoft.com/office/powerpoint/2010/main" val="12057716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Core Survey Process</a:t>
            </a:r>
          </a:p>
        </p:txBody>
      </p:sp>
      <p:sp>
        <p:nvSpPr>
          <p:cNvPr id="3" name="Content Placeholder 2"/>
          <p:cNvSpPr>
            <a:spLocks noGrp="1"/>
          </p:cNvSpPr>
          <p:nvPr>
            <p:ph idx="1"/>
          </p:nvPr>
        </p:nvSpPr>
        <p:spPr/>
        <p:txBody>
          <a:bodyPr/>
          <a:lstStyle/>
          <a:p>
            <a:r>
              <a:rPr lang="en-US" dirty="0" smtClean="0"/>
              <a:t>Medical Record Review</a:t>
            </a:r>
          </a:p>
          <a:p>
            <a:pPr lvl="1"/>
            <a:r>
              <a:rPr lang="en-US" dirty="0" smtClean="0"/>
              <a:t>Prescriptions/ orders</a:t>
            </a:r>
          </a:p>
          <a:p>
            <a:pPr lvl="1"/>
            <a:r>
              <a:rPr lang="en-US" dirty="0" smtClean="0"/>
              <a:t>2-3 weeks of treatment records (8-12 weeks of documentation for peritoneal dialysis patients)</a:t>
            </a:r>
          </a:p>
          <a:p>
            <a:pPr lvl="2"/>
            <a:r>
              <a:rPr lang="en-US" dirty="0" smtClean="0"/>
              <a:t>Items for review:</a:t>
            </a:r>
          </a:p>
          <a:p>
            <a:pPr lvl="3"/>
            <a:r>
              <a:rPr lang="en-US" dirty="0" smtClean="0"/>
              <a:t>Is team addressing failure to meet goals?</a:t>
            </a:r>
          </a:p>
          <a:p>
            <a:pPr lvl="3"/>
            <a:r>
              <a:rPr lang="en-US" dirty="0" smtClean="0"/>
              <a:t>Fluid/ blood pressure management</a:t>
            </a:r>
          </a:p>
          <a:p>
            <a:pPr lvl="3"/>
            <a:r>
              <a:rPr lang="en-US" dirty="0" smtClean="0"/>
              <a:t>Machine safety checks</a:t>
            </a:r>
          </a:p>
          <a:p>
            <a:pPr lvl="3"/>
            <a:r>
              <a:rPr lang="en-US" dirty="0" smtClean="0"/>
              <a:t>Treatments/ medications provided as ordered</a:t>
            </a:r>
          </a:p>
          <a:p>
            <a:pPr lvl="3"/>
            <a:endParaRPr lang="en-US" dirty="0" smtClean="0"/>
          </a:p>
        </p:txBody>
      </p:sp>
      <p:sp>
        <p:nvSpPr>
          <p:cNvPr id="4" name="Slide Number Placeholder 3"/>
          <p:cNvSpPr>
            <a:spLocks noGrp="1"/>
          </p:cNvSpPr>
          <p:nvPr>
            <p:ph type="sldNum" sz="quarter" idx="4"/>
          </p:nvPr>
        </p:nvSpPr>
        <p:spPr/>
        <p:txBody>
          <a:bodyPr/>
          <a:lstStyle/>
          <a:p>
            <a:fld id="{92351276-899D-4574-94CF-FDF2418DFF16}" type="slidenum">
              <a:rPr lang="en-US" smtClean="0"/>
              <a:pPr/>
              <a:t>53</a:t>
            </a:fld>
            <a:endParaRPr lang="en-US" dirty="0"/>
          </a:p>
        </p:txBody>
      </p:sp>
      <p:pic>
        <p:nvPicPr>
          <p:cNvPr id="5" name="Picture 4" descr="http://www.healthline.com/hlcmsresource/images/diabetesmine/wp-content/uploads/2011/05/syringe-target.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3962400"/>
            <a:ext cx="1849120" cy="1333500"/>
          </a:xfrm>
          <a:prstGeom prst="rect">
            <a:avLst/>
          </a:prstGeom>
          <a:noFill/>
          <a:ln>
            <a:noFill/>
          </a:ln>
        </p:spPr>
      </p:pic>
    </p:spTree>
    <p:extLst>
      <p:ext uri="{BB962C8B-B14F-4D97-AF65-F5344CB8AC3E}">
        <p14:creationId xmlns:p14="http://schemas.microsoft.com/office/powerpoint/2010/main" val="30721656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Core Survey Process</a:t>
            </a:r>
          </a:p>
        </p:txBody>
      </p:sp>
      <p:sp>
        <p:nvSpPr>
          <p:cNvPr id="3" name="Content Placeholder 2"/>
          <p:cNvSpPr>
            <a:spLocks noGrp="1"/>
          </p:cNvSpPr>
          <p:nvPr>
            <p:ph idx="1"/>
          </p:nvPr>
        </p:nvSpPr>
        <p:spPr/>
        <p:txBody>
          <a:bodyPr>
            <a:normAutofit fontScale="92500" lnSpcReduction="20000"/>
          </a:bodyPr>
          <a:lstStyle/>
          <a:p>
            <a:r>
              <a:rPr lang="en-US" dirty="0" smtClean="0"/>
              <a:t>Personnel Interviews</a:t>
            </a:r>
          </a:p>
          <a:p>
            <a:pPr lvl="1"/>
            <a:r>
              <a:rPr lang="en-US" dirty="0" smtClean="0"/>
              <a:t>Include “core” staff:</a:t>
            </a:r>
          </a:p>
          <a:p>
            <a:pPr lvl="2"/>
            <a:r>
              <a:rPr lang="en-US" dirty="0" smtClean="0"/>
              <a:t>Medical director</a:t>
            </a:r>
          </a:p>
          <a:p>
            <a:pPr lvl="2"/>
            <a:r>
              <a:rPr lang="en-US" dirty="0" smtClean="0"/>
              <a:t>Nurse manager</a:t>
            </a:r>
          </a:p>
          <a:p>
            <a:pPr lvl="2"/>
            <a:r>
              <a:rPr lang="en-US" dirty="0" smtClean="0"/>
              <a:t>Patient care technicians</a:t>
            </a:r>
          </a:p>
          <a:p>
            <a:pPr lvl="2"/>
            <a:r>
              <a:rPr lang="en-US" dirty="0" smtClean="0"/>
              <a:t>Nurses</a:t>
            </a:r>
          </a:p>
          <a:p>
            <a:pPr lvl="2"/>
            <a:r>
              <a:rPr lang="en-US" dirty="0" smtClean="0"/>
              <a:t>Dietician</a:t>
            </a:r>
          </a:p>
          <a:p>
            <a:pPr lvl="2"/>
            <a:r>
              <a:rPr lang="en-US" dirty="0" smtClean="0"/>
              <a:t>Social worker</a:t>
            </a:r>
          </a:p>
          <a:p>
            <a:pPr lvl="2"/>
            <a:r>
              <a:rPr lang="en-US" dirty="0" smtClean="0"/>
              <a:t>Home training nurse</a:t>
            </a:r>
          </a:p>
          <a:p>
            <a:pPr lvl="2"/>
            <a:r>
              <a:rPr lang="en-US" dirty="0" smtClean="0"/>
              <a:t>Reuse technician</a:t>
            </a:r>
          </a:p>
          <a:p>
            <a:pPr lvl="2"/>
            <a:r>
              <a:rPr lang="en-US" dirty="0" smtClean="0"/>
              <a:t>Water treatment personnel</a:t>
            </a:r>
          </a:p>
          <a:p>
            <a:pPr lvl="2"/>
            <a:r>
              <a:rPr lang="en-US" dirty="0" smtClean="0"/>
              <a:t>Machine/ equipment technician</a:t>
            </a:r>
          </a:p>
        </p:txBody>
      </p:sp>
      <p:sp>
        <p:nvSpPr>
          <p:cNvPr id="4" name="Slide Number Placeholder 3"/>
          <p:cNvSpPr>
            <a:spLocks noGrp="1"/>
          </p:cNvSpPr>
          <p:nvPr>
            <p:ph type="sldNum" sz="quarter" idx="4"/>
          </p:nvPr>
        </p:nvSpPr>
        <p:spPr/>
        <p:txBody>
          <a:bodyPr/>
          <a:lstStyle/>
          <a:p>
            <a:fld id="{92351276-899D-4574-94CF-FDF2418DFF16}" type="slidenum">
              <a:rPr lang="en-US" smtClean="0"/>
              <a:pPr/>
              <a:t>54</a:t>
            </a:fld>
            <a:endParaRPr lang="en-US" dirty="0"/>
          </a:p>
        </p:txBody>
      </p:sp>
      <p:pic>
        <p:nvPicPr>
          <p:cNvPr id="5" name="Picture 4" descr="http://images.clipartpanda.com/nursing-clipart-7TaMpdGTA.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2438400"/>
            <a:ext cx="1950085" cy="1524000"/>
          </a:xfrm>
          <a:prstGeom prst="rect">
            <a:avLst/>
          </a:prstGeom>
          <a:noFill/>
          <a:ln>
            <a:noFill/>
          </a:ln>
        </p:spPr>
      </p:pic>
    </p:spTree>
    <p:extLst>
      <p:ext uri="{BB962C8B-B14F-4D97-AF65-F5344CB8AC3E}">
        <p14:creationId xmlns:p14="http://schemas.microsoft.com/office/powerpoint/2010/main" val="38629489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Core Survey Process</a:t>
            </a:r>
          </a:p>
        </p:txBody>
      </p:sp>
      <p:sp>
        <p:nvSpPr>
          <p:cNvPr id="3" name="Content Placeholder 2"/>
          <p:cNvSpPr>
            <a:spLocks noGrp="1"/>
          </p:cNvSpPr>
          <p:nvPr>
            <p:ph idx="1"/>
          </p:nvPr>
        </p:nvSpPr>
        <p:spPr/>
        <p:txBody>
          <a:bodyPr/>
          <a:lstStyle/>
          <a:p>
            <a:r>
              <a:rPr lang="en-US" dirty="0" smtClean="0"/>
              <a:t>Personnel Record Reviews</a:t>
            </a:r>
          </a:p>
          <a:p>
            <a:pPr lvl="1"/>
            <a:r>
              <a:rPr lang="en-US" dirty="0" smtClean="0"/>
              <a:t>Purpose: to verify staff have qualifications and competencies to provide safe &amp; effective care</a:t>
            </a:r>
          </a:p>
          <a:p>
            <a:pPr marL="457200" lvl="1" indent="0" algn="ctr">
              <a:buNone/>
            </a:pPr>
            <a:endParaRPr lang="en-US" dirty="0" smtClean="0"/>
          </a:p>
          <a:p>
            <a:pPr lvl="1"/>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55</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3200400"/>
            <a:ext cx="2716298" cy="2340543"/>
          </a:xfrm>
          <a:prstGeom prst="rect">
            <a:avLst/>
          </a:prstGeom>
        </p:spPr>
      </p:pic>
    </p:spTree>
    <p:extLst>
      <p:ext uri="{BB962C8B-B14F-4D97-AF65-F5344CB8AC3E}">
        <p14:creationId xmlns:p14="http://schemas.microsoft.com/office/powerpoint/2010/main" val="17057121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Core Survey Process</a:t>
            </a:r>
          </a:p>
        </p:txBody>
      </p:sp>
      <p:sp>
        <p:nvSpPr>
          <p:cNvPr id="3" name="Content Placeholder 2"/>
          <p:cNvSpPr>
            <a:spLocks noGrp="1"/>
          </p:cNvSpPr>
          <p:nvPr>
            <p:ph idx="1"/>
          </p:nvPr>
        </p:nvSpPr>
        <p:spPr/>
        <p:txBody>
          <a:bodyPr>
            <a:normAutofit/>
          </a:bodyPr>
          <a:lstStyle/>
          <a:p>
            <a:r>
              <a:rPr lang="en-US" dirty="0" smtClean="0"/>
              <a:t>Quality Assessment &amp; Performance Improvement Review (QAPI)</a:t>
            </a:r>
          </a:p>
          <a:p>
            <a:pPr lvl="1"/>
            <a:r>
              <a:rPr lang="en-US" dirty="0" smtClean="0"/>
              <a:t>Monitoring care &amp; facility operations</a:t>
            </a:r>
          </a:p>
          <a:p>
            <a:pPr lvl="1"/>
            <a:r>
              <a:rPr lang="en-US" dirty="0"/>
              <a:t>Culture of </a:t>
            </a:r>
            <a:r>
              <a:rPr lang="en-US" dirty="0" smtClean="0"/>
              <a:t>Safety</a:t>
            </a:r>
          </a:p>
          <a:p>
            <a:pPr lvl="1"/>
            <a:r>
              <a:rPr lang="en-US" dirty="0" smtClean="0"/>
              <a:t>Review QAPI in priority areas and data driven focused areas</a:t>
            </a:r>
          </a:p>
          <a:p>
            <a:pPr lvl="2"/>
            <a:r>
              <a:rPr lang="en-US" dirty="0" smtClean="0"/>
              <a:t>Mortality review</a:t>
            </a:r>
          </a:p>
          <a:p>
            <a:pPr lvl="2"/>
            <a:r>
              <a:rPr lang="en-US" dirty="0" smtClean="0"/>
              <a:t>Infection prevention &amp; control</a:t>
            </a:r>
          </a:p>
          <a:p>
            <a:pPr lvl="2"/>
            <a:r>
              <a:rPr lang="en-US" dirty="0" smtClean="0"/>
              <a:t>Medical errors/ adverse occurrences/ clinical variances</a:t>
            </a:r>
          </a:p>
          <a:p>
            <a:pPr marL="914400" lvl="2" indent="0">
              <a:buNone/>
            </a:pPr>
            <a:endParaRPr lang="en-US" dirty="0" smtClean="0"/>
          </a:p>
          <a:p>
            <a:pPr marL="914400" lvl="2" indent="0">
              <a:buNone/>
            </a:pPr>
            <a:endParaRPr lang="en-US" sz="2800"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56</a:t>
            </a:fld>
            <a:endParaRPr lang="en-US" dirty="0"/>
          </a:p>
        </p:txBody>
      </p:sp>
    </p:spTree>
    <p:extLst>
      <p:ext uri="{BB962C8B-B14F-4D97-AF65-F5344CB8AC3E}">
        <p14:creationId xmlns:p14="http://schemas.microsoft.com/office/powerpoint/2010/main" val="16076051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Core Survey Process</a:t>
            </a:r>
          </a:p>
        </p:txBody>
      </p:sp>
      <p:sp>
        <p:nvSpPr>
          <p:cNvPr id="3" name="Content Placeholder 2"/>
          <p:cNvSpPr>
            <a:spLocks noGrp="1"/>
          </p:cNvSpPr>
          <p:nvPr>
            <p:ph idx="1"/>
          </p:nvPr>
        </p:nvSpPr>
        <p:spPr/>
        <p:txBody>
          <a:bodyPr/>
          <a:lstStyle/>
          <a:p>
            <a:r>
              <a:rPr lang="en-US" dirty="0" smtClean="0"/>
              <a:t>Decision Making</a:t>
            </a:r>
          </a:p>
          <a:p>
            <a:pPr lvl="1"/>
            <a:r>
              <a:rPr lang="en-US" dirty="0" smtClean="0"/>
              <a:t>The purpose is to facilitate communication and collaboration among survey team members regarding potential survey finds and to prepare for the Exit Conference.</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57</a:t>
            </a:fld>
            <a:endParaRPr lang="en-US" dirty="0"/>
          </a:p>
        </p:txBody>
      </p:sp>
    </p:spTree>
    <p:extLst>
      <p:ext uri="{BB962C8B-B14F-4D97-AF65-F5344CB8AC3E}">
        <p14:creationId xmlns:p14="http://schemas.microsoft.com/office/powerpoint/2010/main" val="7976055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Core Survey Process</a:t>
            </a:r>
          </a:p>
        </p:txBody>
      </p:sp>
      <p:sp>
        <p:nvSpPr>
          <p:cNvPr id="3" name="Content Placeholder 2"/>
          <p:cNvSpPr>
            <a:spLocks noGrp="1"/>
          </p:cNvSpPr>
          <p:nvPr>
            <p:ph idx="1"/>
          </p:nvPr>
        </p:nvSpPr>
        <p:spPr/>
        <p:txBody>
          <a:bodyPr/>
          <a:lstStyle/>
          <a:p>
            <a:r>
              <a:rPr lang="en-US" dirty="0" smtClean="0"/>
              <a:t>Exit Conference</a:t>
            </a:r>
          </a:p>
          <a:p>
            <a:pPr lvl="1"/>
            <a:r>
              <a:rPr lang="en-US" dirty="0" smtClean="0"/>
              <a:t>The purpose is to notify the facility of the concerns identified during the survey and the preliminary findings of deficient practice.</a:t>
            </a:r>
          </a:p>
          <a:p>
            <a:pPr lvl="2"/>
            <a:r>
              <a:rPr lang="en-US" dirty="0" smtClean="0"/>
              <a:t>Findings are presented verbally in order of severity</a:t>
            </a:r>
          </a:p>
          <a:p>
            <a:pPr lvl="2"/>
            <a:r>
              <a:rPr lang="en-US" dirty="0" smtClean="0"/>
              <a:t>Specific “V” tags are not given</a:t>
            </a:r>
          </a:p>
          <a:p>
            <a:pPr marL="914400" lvl="2" indent="0">
              <a:buNone/>
            </a:pP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58</a:t>
            </a:fld>
            <a:endParaRPr lang="en-US" dirty="0"/>
          </a:p>
        </p:txBody>
      </p:sp>
    </p:spTree>
    <p:extLst>
      <p:ext uri="{BB962C8B-B14F-4D97-AF65-F5344CB8AC3E}">
        <p14:creationId xmlns:p14="http://schemas.microsoft.com/office/powerpoint/2010/main" val="36381375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ESRD</a:t>
            </a:r>
            <a:br>
              <a:rPr lang="en-US" dirty="0" smtClean="0"/>
            </a:br>
            <a:r>
              <a:rPr lang="en-US" dirty="0" smtClean="0"/>
              <a:t>Federal </a:t>
            </a:r>
            <a:r>
              <a:rPr lang="en-US" smtClean="0"/>
              <a:t>Certification Information</a:t>
            </a: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www.cms.gov/Medicare/Provider-Enrollment-and-Certification/GuidanceforLawsAndRegulations/Dialysis.html</a:t>
            </a:r>
            <a:r>
              <a:rPr lang="en-US" dirty="0" smtClean="0"/>
              <a:t> </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59</a:t>
            </a:fld>
            <a:endParaRPr lang="en-US" dirty="0"/>
          </a:p>
        </p:txBody>
      </p:sp>
    </p:spTree>
    <p:extLst>
      <p:ext uri="{BB962C8B-B14F-4D97-AF65-F5344CB8AC3E}">
        <p14:creationId xmlns:p14="http://schemas.microsoft.com/office/powerpoint/2010/main" val="1378578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1630362"/>
          </a:xfrm>
        </p:spPr>
        <p:txBody>
          <a:bodyPr anchor="t">
            <a:noAutofit/>
          </a:bodyPr>
          <a:lstStyle/>
          <a:p>
            <a:r>
              <a:rPr lang="en-US" sz="3200" dirty="0" smtClean="0"/>
              <a:t>V0113</a:t>
            </a:r>
            <a:r>
              <a:rPr lang="en-US" sz="3200" dirty="0"/>
              <a:t/>
            </a:r>
            <a:br>
              <a:rPr lang="en-US" sz="3200" dirty="0"/>
            </a:br>
            <a:r>
              <a:rPr lang="en-US" sz="3200" dirty="0">
                <a:latin typeface="Calibri" panose="020F0502020204030204" pitchFamily="34" charset="0"/>
                <a:ea typeface="Calibri" panose="020F0502020204030204" pitchFamily="34" charset="0"/>
                <a:cs typeface="Times New Roman" panose="02020603050405020304" pitchFamily="18" charset="0"/>
              </a:rPr>
              <a:t>Infection Control – Wear Gloves/Hand Hygiene (494.30(a)(1)(</a:t>
            </a:r>
            <a:r>
              <a:rPr lang="en-US" sz="3200" dirty="0" err="1">
                <a:latin typeface="Calibri" panose="020F0502020204030204" pitchFamily="34" charset="0"/>
                <a:ea typeface="Calibri" panose="020F0502020204030204" pitchFamily="34" charset="0"/>
                <a:cs typeface="Times New Roman" panose="02020603050405020304" pitchFamily="18" charset="0"/>
              </a:rPr>
              <a:t>i</a:t>
            </a:r>
            <a:r>
              <a:rPr lang="en-US" sz="3200" dirty="0">
                <a:latin typeface="Calibri" panose="020F0502020204030204" pitchFamily="34" charset="0"/>
                <a:ea typeface="Calibri" panose="020F0502020204030204" pitchFamily="34" charset="0"/>
                <a:cs typeface="Times New Roman" panose="02020603050405020304" pitchFamily="18" charset="0"/>
              </a:rPr>
              <a:t>)), C.F.R</a:t>
            </a:r>
            <a:br>
              <a:rPr lang="en-US" sz="3200" dirty="0">
                <a:latin typeface="Calibri" panose="020F0502020204030204" pitchFamily="34" charset="0"/>
                <a:ea typeface="Calibri" panose="020F0502020204030204" pitchFamily="34" charset="0"/>
                <a:cs typeface="Times New Roman" panose="02020603050405020304" pitchFamily="18" charset="0"/>
              </a:rPr>
            </a:br>
            <a:endParaRPr lang="en-US" altLang="en-US" sz="3200" dirty="0" smtClean="0">
              <a:latin typeface="Myriad Pro"/>
            </a:endParaRPr>
          </a:p>
        </p:txBody>
      </p:sp>
      <p:sp>
        <p:nvSpPr>
          <p:cNvPr id="10243" name="Content Placeholder 2"/>
          <p:cNvSpPr>
            <a:spLocks noGrp="1"/>
          </p:cNvSpPr>
          <p:nvPr>
            <p:ph idx="1"/>
          </p:nvPr>
        </p:nvSpPr>
        <p:spPr>
          <a:xfrm>
            <a:off x="457200" y="1981200"/>
            <a:ext cx="8229600" cy="4144963"/>
          </a:xfrm>
        </p:spPr>
        <p:txBody>
          <a:bodyPr/>
          <a:lstStyle/>
          <a:p>
            <a:pPr marL="0" indent="0">
              <a:buNone/>
            </a:pPr>
            <a:r>
              <a:rPr lang="en-US" sz="3600" dirty="0" smtClean="0"/>
              <a:t> </a:t>
            </a:r>
            <a:r>
              <a:rPr lang="en-US" dirty="0" smtClean="0"/>
              <a:t>§494.30(a) - </a:t>
            </a:r>
            <a:r>
              <a:rPr lang="en-US" dirty="0"/>
              <a:t>Wear disposable gloves when caring for the patient </a:t>
            </a:r>
            <a:r>
              <a:rPr lang="en-US" dirty="0" smtClean="0"/>
              <a:t>or touching </a:t>
            </a:r>
            <a:r>
              <a:rPr lang="en-US" dirty="0"/>
              <a:t>the patient's equipment at the dialysis station. </a:t>
            </a:r>
            <a:r>
              <a:rPr lang="en-US" dirty="0" smtClean="0"/>
              <a:t>Staff must </a:t>
            </a:r>
            <a:r>
              <a:rPr lang="en-US" dirty="0"/>
              <a:t>remove gloves and wash hands between each patient </a:t>
            </a:r>
            <a:r>
              <a:rPr lang="en-US" dirty="0" smtClean="0"/>
              <a:t>or station</a:t>
            </a:r>
            <a:r>
              <a:rPr lang="en-US" dirty="0"/>
              <a:t>.</a:t>
            </a:r>
            <a:endParaRPr lang="en-US" altLang="en-US" dirty="0" smtClean="0">
              <a:latin typeface="Minion Pro"/>
            </a:endParaRPr>
          </a:p>
        </p:txBody>
      </p:sp>
      <p:sp>
        <p:nvSpPr>
          <p:cNvPr id="2" name="Slide Number Placeholder 1"/>
          <p:cNvSpPr>
            <a:spLocks noGrp="1"/>
          </p:cNvSpPr>
          <p:nvPr>
            <p:ph type="sldNum" sz="quarter" idx="4294967295"/>
          </p:nvPr>
        </p:nvSpPr>
        <p:spPr>
          <a:xfrm>
            <a:off x="6858000" y="6400800"/>
            <a:ext cx="2133600" cy="365125"/>
          </a:xfrm>
          <a:prstGeom prst="rect">
            <a:avLst/>
          </a:prstGeom>
        </p:spPr>
        <p:txBody>
          <a:bodyPr/>
          <a:lstStyle/>
          <a:p>
            <a:pPr algn="r">
              <a:defRPr/>
            </a:pPr>
            <a:fld id="{CE5C5BB7-1C4C-4427-86D5-108B2048C43E}" type="slidenum">
              <a:rPr lang="en-US" sz="1200">
                <a:solidFill>
                  <a:schemeClr val="accent1"/>
                </a:solidFill>
                <a:latin typeface="Myriad Pro"/>
              </a:rPr>
              <a:pPr algn="r">
                <a:defRPr/>
              </a:pPr>
              <a:t>6</a:t>
            </a:fld>
            <a:endParaRPr lang="en-US" sz="1200" dirty="0">
              <a:solidFill>
                <a:schemeClr val="accent1"/>
              </a:solidFill>
              <a:latin typeface="Myriad Pro"/>
            </a:endParaRPr>
          </a:p>
        </p:txBody>
      </p:sp>
    </p:spTree>
    <p:extLst>
      <p:ext uri="{BB962C8B-B14F-4D97-AF65-F5344CB8AC3E}">
        <p14:creationId xmlns:p14="http://schemas.microsoft.com/office/powerpoint/2010/main" val="1754359161"/>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4445"/>
            <a:ext cx="8229600" cy="1040955"/>
          </a:xfrm>
        </p:spPr>
        <p:txBody>
          <a:bodyPr>
            <a:normAutofit/>
          </a:bodyPr>
          <a:lstStyle/>
          <a:p>
            <a:r>
              <a:rPr lang="en-US" sz="3100" dirty="0" smtClean="0"/>
              <a:t>“Hot Topic”- Involuntary Discharges (IVDs)</a:t>
            </a:r>
            <a:endParaRPr lang="en-US" dirty="0"/>
          </a:p>
        </p:txBody>
      </p:sp>
      <p:sp>
        <p:nvSpPr>
          <p:cNvPr id="3" name="Content Placeholder 2"/>
          <p:cNvSpPr>
            <a:spLocks noGrp="1"/>
          </p:cNvSpPr>
          <p:nvPr>
            <p:ph idx="1"/>
          </p:nvPr>
        </p:nvSpPr>
        <p:spPr/>
        <p:txBody>
          <a:bodyPr>
            <a:normAutofit lnSpcReduction="10000"/>
          </a:bodyPr>
          <a:lstStyle/>
          <a:p>
            <a:r>
              <a:rPr lang="en-US" dirty="0" smtClean="0"/>
              <a:t>Most IVDs received by AHCA are related to physician discharge for non-compliance with treatment</a:t>
            </a:r>
          </a:p>
          <a:p>
            <a:r>
              <a:rPr lang="en-US" dirty="0" smtClean="0"/>
              <a:t>According to the ESRD regulations, this is not an acceptable reason for IVD</a:t>
            </a:r>
          </a:p>
          <a:p>
            <a:r>
              <a:rPr lang="en-US" dirty="0" smtClean="0"/>
              <a:t>When AHCA receives these IVDs for reasons other than allowed by federal regulation, we may open a complaint against the ESRD provider</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60</a:t>
            </a:fld>
            <a:endParaRPr lang="en-US" dirty="0"/>
          </a:p>
        </p:txBody>
      </p:sp>
    </p:spTree>
    <p:extLst>
      <p:ext uri="{BB962C8B-B14F-4D97-AF65-F5344CB8AC3E}">
        <p14:creationId xmlns:p14="http://schemas.microsoft.com/office/powerpoint/2010/main" val="39828501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“Hot Topic”- Involuntary Discharges (IVDs)</a:t>
            </a:r>
          </a:p>
        </p:txBody>
      </p:sp>
      <p:sp>
        <p:nvSpPr>
          <p:cNvPr id="3" name="Content Placeholder 2"/>
          <p:cNvSpPr>
            <a:spLocks noGrp="1"/>
          </p:cNvSpPr>
          <p:nvPr>
            <p:ph idx="1"/>
          </p:nvPr>
        </p:nvSpPr>
        <p:spPr/>
        <p:txBody>
          <a:bodyPr/>
          <a:lstStyle/>
          <a:p>
            <a:pPr marL="0" indent="0">
              <a:buNone/>
            </a:pPr>
            <a:r>
              <a:rPr lang="en-US" dirty="0" smtClean="0"/>
              <a:t>Acceptable reasons for IVDs:</a:t>
            </a:r>
          </a:p>
          <a:p>
            <a:pPr lvl="1"/>
            <a:r>
              <a:rPr lang="en-US" dirty="0" smtClean="0"/>
              <a:t>The patient or </a:t>
            </a:r>
            <a:r>
              <a:rPr lang="en-US" dirty="0" err="1" smtClean="0"/>
              <a:t>payor</a:t>
            </a:r>
            <a:r>
              <a:rPr lang="en-US" dirty="0" smtClean="0"/>
              <a:t> no longer reimburses the provider for services</a:t>
            </a:r>
          </a:p>
          <a:p>
            <a:pPr lvl="1"/>
            <a:r>
              <a:rPr lang="en-US" dirty="0" smtClean="0"/>
              <a:t>The provider ceases to operate</a:t>
            </a:r>
          </a:p>
          <a:p>
            <a:pPr lvl="1"/>
            <a:r>
              <a:rPr lang="en-US" dirty="0" smtClean="0"/>
              <a:t>Transfer is necessary for patient’s welfare because the provider can no longer meet the patient’s documented medical needs, or…</a:t>
            </a:r>
          </a:p>
        </p:txBody>
      </p:sp>
      <p:sp>
        <p:nvSpPr>
          <p:cNvPr id="4" name="Slide Number Placeholder 3"/>
          <p:cNvSpPr>
            <a:spLocks noGrp="1"/>
          </p:cNvSpPr>
          <p:nvPr>
            <p:ph type="sldNum" sz="quarter" idx="4"/>
          </p:nvPr>
        </p:nvSpPr>
        <p:spPr/>
        <p:txBody>
          <a:bodyPr/>
          <a:lstStyle/>
          <a:p>
            <a:fld id="{92351276-899D-4574-94CF-FDF2418DFF16}" type="slidenum">
              <a:rPr lang="en-US" smtClean="0"/>
              <a:pPr/>
              <a:t>61</a:t>
            </a:fld>
            <a:endParaRPr lang="en-US" dirty="0"/>
          </a:p>
        </p:txBody>
      </p:sp>
    </p:spTree>
    <p:extLst>
      <p:ext uri="{BB962C8B-B14F-4D97-AF65-F5344CB8AC3E}">
        <p14:creationId xmlns:p14="http://schemas.microsoft.com/office/powerpoint/2010/main" val="211928467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“Hot Topic”- Involuntary Discharges (IVDs)</a:t>
            </a:r>
          </a:p>
        </p:txBody>
      </p:sp>
      <p:sp>
        <p:nvSpPr>
          <p:cNvPr id="3" name="Content Placeholder 2"/>
          <p:cNvSpPr>
            <a:spLocks noGrp="1"/>
          </p:cNvSpPr>
          <p:nvPr>
            <p:ph idx="1"/>
          </p:nvPr>
        </p:nvSpPr>
        <p:spPr/>
        <p:txBody>
          <a:bodyPr>
            <a:normAutofit/>
          </a:bodyPr>
          <a:lstStyle/>
          <a:p>
            <a:pPr marL="0" indent="0">
              <a:buNone/>
            </a:pPr>
            <a:r>
              <a:rPr lang="en-US" dirty="0" smtClean="0"/>
              <a:t>The facility has reassessed patient &amp; determined behavior is so disruptive &amp; abusive to the extent delivery of care or ability to maintain operations is seriously impaired…Need to:</a:t>
            </a:r>
          </a:p>
          <a:p>
            <a:pPr lvl="1"/>
            <a:r>
              <a:rPr lang="en-US" dirty="0" smtClean="0"/>
              <a:t>Document assessments &amp; concerns</a:t>
            </a:r>
          </a:p>
          <a:p>
            <a:pPr lvl="1"/>
            <a:r>
              <a:rPr lang="en-US" dirty="0" smtClean="0"/>
              <a:t>Provide 30 day notice to patient &amp; Network</a:t>
            </a:r>
          </a:p>
          <a:p>
            <a:pPr lvl="1"/>
            <a:r>
              <a:rPr lang="en-US" dirty="0" smtClean="0"/>
              <a:t>Obtain orders by medical director &amp; attending physician</a:t>
            </a:r>
          </a:p>
          <a:p>
            <a:pPr lvl="1"/>
            <a:r>
              <a:rPr lang="en-US" smtClean="0"/>
              <a:t>Comply with 494.180(f)(4) [V0767]</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62</a:t>
            </a:fld>
            <a:endParaRPr lang="en-US" dirty="0"/>
          </a:p>
        </p:txBody>
      </p:sp>
    </p:spTree>
    <p:extLst>
      <p:ext uri="{BB962C8B-B14F-4D97-AF65-F5344CB8AC3E}">
        <p14:creationId xmlns:p14="http://schemas.microsoft.com/office/powerpoint/2010/main" val="11926472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a:xfrm>
            <a:off x="457200" y="274638"/>
            <a:ext cx="8229600" cy="792162"/>
          </a:xfrm>
        </p:spPr>
        <p:txBody>
          <a:bodyPr>
            <a:normAutofit/>
          </a:bodyPr>
          <a:lstStyle/>
          <a:p>
            <a:r>
              <a:rPr lang="en-US" altLang="en-US" dirty="0" smtClean="0">
                <a:latin typeface="Myriad Pro"/>
              </a:rPr>
              <a:t>Contact Information</a:t>
            </a:r>
          </a:p>
        </p:txBody>
      </p:sp>
      <p:sp>
        <p:nvSpPr>
          <p:cNvPr id="71683" name="Content Placeholder 2"/>
          <p:cNvSpPr>
            <a:spLocks noGrp="1"/>
          </p:cNvSpPr>
          <p:nvPr>
            <p:ph idx="1"/>
          </p:nvPr>
        </p:nvSpPr>
        <p:spPr>
          <a:xfrm>
            <a:off x="457200" y="1219200"/>
            <a:ext cx="8229600" cy="4572000"/>
          </a:xfrm>
        </p:spPr>
        <p:txBody>
          <a:bodyPr>
            <a:normAutofit/>
          </a:bodyPr>
          <a:lstStyle/>
          <a:p>
            <a:pPr marL="0" indent="0" algn="ctr">
              <a:buFont typeface="Arial" pitchFamily="34" charset="0"/>
              <a:buNone/>
            </a:pPr>
            <a:endParaRPr lang="en-US" altLang="en-US" dirty="0" smtClean="0">
              <a:latin typeface="Minion Pro"/>
            </a:endParaRPr>
          </a:p>
          <a:p>
            <a:pPr marL="0" indent="0" algn="ctr">
              <a:buFont typeface="Arial" pitchFamily="34" charset="0"/>
              <a:buNone/>
            </a:pPr>
            <a:endParaRPr lang="en-US" altLang="en-US" dirty="0" smtClean="0">
              <a:latin typeface="Minion Pro"/>
            </a:endParaRPr>
          </a:p>
          <a:p>
            <a:pPr marL="0" indent="0" algn="ctr">
              <a:buFont typeface="Arial" pitchFamily="34" charset="0"/>
              <a:buNone/>
            </a:pPr>
            <a:r>
              <a:rPr lang="en-US" altLang="en-US" dirty="0" smtClean="0">
                <a:latin typeface="Minion Pro"/>
              </a:rPr>
              <a:t>Polly Weaver</a:t>
            </a:r>
          </a:p>
          <a:p>
            <a:pPr marL="0" indent="0" algn="ctr">
              <a:buFont typeface="Arial" pitchFamily="34" charset="0"/>
              <a:buNone/>
            </a:pPr>
            <a:r>
              <a:rPr lang="en-US" altLang="en-US" dirty="0" smtClean="0">
                <a:latin typeface="Minion Pro"/>
              </a:rPr>
              <a:t>850-412-4491</a:t>
            </a:r>
          </a:p>
          <a:p>
            <a:pPr marL="0" indent="0" algn="ctr">
              <a:buFont typeface="Arial" pitchFamily="34" charset="0"/>
              <a:buNone/>
            </a:pPr>
            <a:r>
              <a:rPr lang="en-US" altLang="en-US" dirty="0" smtClean="0">
                <a:latin typeface="Minion Pro"/>
                <a:hlinkClick r:id="rId3"/>
              </a:rPr>
              <a:t>Polly.Weaver@ahca.myflorida.com</a:t>
            </a:r>
            <a:endParaRPr lang="en-US" altLang="en-US" dirty="0" smtClean="0">
              <a:latin typeface="Minion Pro"/>
            </a:endParaRPr>
          </a:p>
          <a:p>
            <a:pPr marL="0" indent="0" algn="ctr">
              <a:buFont typeface="Arial" pitchFamily="34" charset="0"/>
              <a:buNone/>
            </a:pPr>
            <a:endParaRPr lang="en-US" altLang="en-US" dirty="0" smtClean="0">
              <a:latin typeface="Minion Pro"/>
            </a:endParaRPr>
          </a:p>
          <a:p>
            <a:pPr marL="0" indent="0" algn="ctr">
              <a:buFont typeface="Arial" pitchFamily="34" charset="0"/>
              <a:buNone/>
            </a:pPr>
            <a:endParaRPr lang="en-US" altLang="en-US" dirty="0" smtClean="0">
              <a:latin typeface="Minion Pro"/>
            </a:endParaRPr>
          </a:p>
          <a:p>
            <a:pPr marL="0" indent="0"/>
            <a:endParaRPr lang="en-US" altLang="en-US" dirty="0" smtClean="0">
              <a:latin typeface="Minion Pro"/>
            </a:endParaRPr>
          </a:p>
        </p:txBody>
      </p:sp>
      <p:sp>
        <p:nvSpPr>
          <p:cNvPr id="71684" name="Slide Number Placeholder 3"/>
          <p:cNvSpPr>
            <a:spLocks noGrp="1"/>
          </p:cNvSpPr>
          <p:nvPr>
            <p:ph type="sldNum" sz="quarter" idx="4294967295"/>
          </p:nvPr>
        </p:nvSpPr>
        <p:spPr bwMode="auto">
          <a:xfrm>
            <a:off x="6858000" y="6356350"/>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C00000"/>
              </a:buClr>
              <a:buFont typeface="Arial" pitchFamily="34" charset="0"/>
              <a:buChar char="•"/>
              <a:defRPr sz="3200">
                <a:solidFill>
                  <a:schemeClr val="tx1"/>
                </a:solidFill>
                <a:latin typeface="Minion Pro"/>
              </a:defRPr>
            </a:lvl1pPr>
            <a:lvl2pPr marL="742950" indent="-285750">
              <a:spcBef>
                <a:spcPct val="20000"/>
              </a:spcBef>
              <a:buClr>
                <a:srgbClr val="C00000"/>
              </a:buClr>
              <a:buFont typeface="Arial" pitchFamily="34" charset="0"/>
              <a:buChar char="–"/>
              <a:defRPr sz="2800">
                <a:solidFill>
                  <a:schemeClr val="tx1"/>
                </a:solidFill>
                <a:latin typeface="Minion Pro"/>
              </a:defRPr>
            </a:lvl2pPr>
            <a:lvl3pPr marL="1143000" indent="-228600">
              <a:spcBef>
                <a:spcPct val="20000"/>
              </a:spcBef>
              <a:buClr>
                <a:srgbClr val="C00000"/>
              </a:buClr>
              <a:buFont typeface="Arial" pitchFamily="34" charset="0"/>
              <a:buChar char="•"/>
              <a:defRPr sz="2400">
                <a:solidFill>
                  <a:schemeClr val="tx1"/>
                </a:solidFill>
                <a:latin typeface="Minion Pro"/>
              </a:defRPr>
            </a:lvl3pPr>
            <a:lvl4pPr marL="1600200" indent="-228600">
              <a:spcBef>
                <a:spcPct val="20000"/>
              </a:spcBef>
              <a:buClr>
                <a:srgbClr val="C00000"/>
              </a:buClr>
              <a:buFont typeface="Arial" pitchFamily="34" charset="0"/>
              <a:buChar char="–"/>
              <a:defRPr sz="2000">
                <a:solidFill>
                  <a:schemeClr val="tx1"/>
                </a:solidFill>
                <a:latin typeface="Minion Pro"/>
              </a:defRPr>
            </a:lvl4pPr>
            <a:lvl5pPr marL="2057400" indent="-228600">
              <a:spcBef>
                <a:spcPct val="20000"/>
              </a:spcBef>
              <a:buClr>
                <a:srgbClr val="C00000"/>
              </a:buClr>
              <a:buFont typeface="Arial" pitchFamily="34" charset="0"/>
              <a:buChar char="»"/>
              <a:defRPr sz="2000">
                <a:solidFill>
                  <a:schemeClr val="tx1"/>
                </a:solidFill>
                <a:latin typeface="Minion Pro"/>
              </a:defRPr>
            </a:lvl5pPr>
            <a:lvl6pPr marL="2514600" indent="-228600" eaLnBrk="0" fontAlgn="base" hangingPunct="0">
              <a:spcBef>
                <a:spcPct val="20000"/>
              </a:spcBef>
              <a:spcAft>
                <a:spcPct val="0"/>
              </a:spcAft>
              <a:buClr>
                <a:srgbClr val="C00000"/>
              </a:buClr>
              <a:buFont typeface="Arial" pitchFamily="34" charset="0"/>
              <a:buChar char="»"/>
              <a:defRPr sz="2000">
                <a:solidFill>
                  <a:schemeClr val="tx1"/>
                </a:solidFill>
                <a:latin typeface="Minion Pro"/>
              </a:defRPr>
            </a:lvl6pPr>
            <a:lvl7pPr marL="2971800" indent="-228600" eaLnBrk="0" fontAlgn="base" hangingPunct="0">
              <a:spcBef>
                <a:spcPct val="20000"/>
              </a:spcBef>
              <a:spcAft>
                <a:spcPct val="0"/>
              </a:spcAft>
              <a:buClr>
                <a:srgbClr val="C00000"/>
              </a:buClr>
              <a:buFont typeface="Arial" pitchFamily="34" charset="0"/>
              <a:buChar char="»"/>
              <a:defRPr sz="2000">
                <a:solidFill>
                  <a:schemeClr val="tx1"/>
                </a:solidFill>
                <a:latin typeface="Minion Pro"/>
              </a:defRPr>
            </a:lvl7pPr>
            <a:lvl8pPr marL="3429000" indent="-228600" eaLnBrk="0" fontAlgn="base" hangingPunct="0">
              <a:spcBef>
                <a:spcPct val="20000"/>
              </a:spcBef>
              <a:spcAft>
                <a:spcPct val="0"/>
              </a:spcAft>
              <a:buClr>
                <a:srgbClr val="C00000"/>
              </a:buClr>
              <a:buFont typeface="Arial" pitchFamily="34" charset="0"/>
              <a:buChar char="»"/>
              <a:defRPr sz="2000">
                <a:solidFill>
                  <a:schemeClr val="tx1"/>
                </a:solidFill>
                <a:latin typeface="Minion Pro"/>
              </a:defRPr>
            </a:lvl8pPr>
            <a:lvl9pPr marL="3886200" indent="-228600" eaLnBrk="0" fontAlgn="base" hangingPunct="0">
              <a:spcBef>
                <a:spcPct val="20000"/>
              </a:spcBef>
              <a:spcAft>
                <a:spcPct val="0"/>
              </a:spcAft>
              <a:buClr>
                <a:srgbClr val="C00000"/>
              </a:buClr>
              <a:buFont typeface="Arial" pitchFamily="34" charset="0"/>
              <a:buChar char="»"/>
              <a:defRPr sz="2000">
                <a:solidFill>
                  <a:schemeClr val="tx1"/>
                </a:solidFill>
                <a:latin typeface="Minion Pro"/>
              </a:defRPr>
            </a:lvl9pPr>
          </a:lstStyle>
          <a:p>
            <a:pPr>
              <a:spcBef>
                <a:spcPct val="0"/>
              </a:spcBef>
              <a:buClrTx/>
              <a:buFontTx/>
              <a:buNone/>
            </a:pPr>
            <a:fld id="{2386F857-B05A-4903-96F4-12EEDA6BDC9A}" type="slidenum">
              <a:rPr lang="en-US" altLang="en-US" sz="1200" smtClean="0">
                <a:solidFill>
                  <a:srgbClr val="376092"/>
                </a:solidFill>
                <a:latin typeface="Myriad Pro"/>
              </a:rPr>
              <a:pPr>
                <a:spcBef>
                  <a:spcPct val="0"/>
                </a:spcBef>
                <a:buClrTx/>
                <a:buFontTx/>
                <a:buNone/>
              </a:pPr>
              <a:t>63</a:t>
            </a:fld>
            <a:endParaRPr lang="en-US" altLang="en-US" sz="1200" dirty="0" smtClean="0">
              <a:solidFill>
                <a:srgbClr val="376092"/>
              </a:solidFill>
              <a:latin typeface="Myriad Pro"/>
            </a:endParaRPr>
          </a:p>
        </p:txBody>
      </p:sp>
    </p:spTree>
    <p:extLst>
      <p:ext uri="{BB962C8B-B14F-4D97-AF65-F5344CB8AC3E}">
        <p14:creationId xmlns:p14="http://schemas.microsoft.com/office/powerpoint/2010/main" val="243857442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V0113 – Guidance</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Examples of when gloves should be worn:</a:t>
            </a:r>
          </a:p>
          <a:p>
            <a:r>
              <a:rPr lang="en-US" dirty="0" smtClean="0"/>
              <a:t>Staff </a:t>
            </a:r>
            <a:r>
              <a:rPr lang="en-US" dirty="0"/>
              <a:t>members should wear gloves while performing procedures which have the potential for exposure to blood</a:t>
            </a:r>
            <a:r>
              <a:rPr lang="en-US" dirty="0" smtClean="0"/>
              <a:t>, dialysate </a:t>
            </a:r>
            <a:r>
              <a:rPr lang="en-US" dirty="0"/>
              <a:t>and other potentially infectious substances. This includes procedures such as caring for patients' </a:t>
            </a:r>
            <a:r>
              <a:rPr lang="en-US" dirty="0" smtClean="0"/>
              <a:t>vascular accesses </a:t>
            </a:r>
            <a:r>
              <a:rPr lang="en-US" dirty="0"/>
              <a:t>or catheters, setting up reprocessed dialyzers pre dialysis treatment, inserting or removing the </a:t>
            </a:r>
            <a:r>
              <a:rPr lang="en-US" dirty="0" smtClean="0"/>
              <a:t>vascular access </a:t>
            </a:r>
            <a:r>
              <a:rPr lang="en-US" dirty="0"/>
              <a:t>needles, connecting the dialysis blood lines to the vascular access needle lines or catheter lines, touching </a:t>
            </a:r>
            <a:r>
              <a:rPr lang="en-US" dirty="0" smtClean="0"/>
              <a:t>the dialysis </a:t>
            </a:r>
            <a:r>
              <a:rPr lang="en-US" dirty="0"/>
              <a:t>blood lines, dialyzer, or machine during or after a dialysis treatment, administering intravenous medications</a:t>
            </a:r>
            <a:r>
              <a:rPr lang="en-US" dirty="0" smtClean="0"/>
              <a:t>, handling </a:t>
            </a:r>
            <a:r>
              <a:rPr lang="en-US" dirty="0"/>
              <a:t>blood lines, dialyzers, dialysate tubing and machines post dialysis treatment, and cleaning and </a:t>
            </a:r>
            <a:r>
              <a:rPr lang="en-US" dirty="0" smtClean="0"/>
              <a:t>disinfecting the </a:t>
            </a:r>
            <a:r>
              <a:rPr lang="en-US" dirty="0"/>
              <a:t>dialysis machine and chair post dialysis treatment.</a:t>
            </a:r>
          </a:p>
          <a:p>
            <a:r>
              <a:rPr lang="en-US" dirty="0" smtClean="0"/>
              <a:t>Gloves </a:t>
            </a:r>
            <a:r>
              <a:rPr lang="en-US" dirty="0"/>
              <a:t>must be provided to patients and visitors if these individuals assist with procedures which risk exposure </a:t>
            </a:r>
            <a:r>
              <a:rPr lang="en-US" dirty="0" smtClean="0"/>
              <a:t>to blood </a:t>
            </a:r>
            <a:r>
              <a:rPr lang="en-US" dirty="0"/>
              <a:t>or body fluids, such as when self-cannulating or holding access sites post treatment to achieve hemostasis.</a:t>
            </a:r>
          </a:p>
          <a:p>
            <a:r>
              <a:rPr lang="en-US" dirty="0" smtClean="0"/>
              <a:t>Chair-side </a:t>
            </a:r>
            <a:r>
              <a:rPr lang="en-US" dirty="0"/>
              <a:t>computer keyboards/screens can easily become contaminated because of their proximity to the </a:t>
            </a:r>
            <a:r>
              <a:rPr lang="en-US" dirty="0" smtClean="0"/>
              <a:t>patient station</a:t>
            </a:r>
            <a:r>
              <a:rPr lang="en-US" dirty="0"/>
              <a:t>. Hand hygiene is imperative after contact with the chair-side computer and before contact with the patient</a:t>
            </a:r>
            <a:r>
              <a:rPr lang="en-US" dirty="0" smtClean="0"/>
              <a:t>, regardless </a:t>
            </a:r>
            <a:r>
              <a:rPr lang="en-US" dirty="0"/>
              <a:t>of whether contact with the computer occurred through gloved or ungloved hands</a:t>
            </a:r>
            <a:r>
              <a:rPr lang="en-US" dirty="0" smtClean="0"/>
              <a:t>.  </a:t>
            </a: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7</a:t>
            </a:fld>
            <a:endParaRPr lang="en-US" dirty="0"/>
          </a:p>
        </p:txBody>
      </p:sp>
    </p:spTree>
    <p:extLst>
      <p:ext uri="{BB962C8B-B14F-4D97-AF65-F5344CB8AC3E}">
        <p14:creationId xmlns:p14="http://schemas.microsoft.com/office/powerpoint/2010/main" val="343674874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V0113 – Guidance</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Examples of when gloves should </a:t>
            </a:r>
            <a:r>
              <a:rPr lang="en-US" dirty="0" smtClean="0"/>
              <a:t>be changed:</a:t>
            </a:r>
            <a:endParaRPr lang="en-US" dirty="0"/>
          </a:p>
          <a:p>
            <a:r>
              <a:rPr lang="en-US" dirty="0" smtClean="0"/>
              <a:t>When </a:t>
            </a:r>
            <a:r>
              <a:rPr lang="en-US" dirty="0"/>
              <a:t>soiled (e.g., with blood, dialysate or other body fluids);</a:t>
            </a:r>
          </a:p>
          <a:p>
            <a:r>
              <a:rPr lang="en-US" dirty="0" smtClean="0"/>
              <a:t>When </a:t>
            </a:r>
            <a:r>
              <a:rPr lang="en-US" dirty="0"/>
              <a:t>going from a "dirty" area or task to a "clean" area or task. The CDC defines a "dirty" area as an area </a:t>
            </a:r>
            <a:r>
              <a:rPr lang="en-US" dirty="0" smtClean="0"/>
              <a:t>where there </a:t>
            </a:r>
            <a:r>
              <a:rPr lang="en-US" dirty="0"/>
              <a:t>is a potential for contamination with blood or body fluids and areas where contaminated or "used" supplies</a:t>
            </a:r>
            <a:r>
              <a:rPr lang="en-US" dirty="0" smtClean="0"/>
              <a:t>, equipment</a:t>
            </a:r>
            <a:r>
              <a:rPr lang="en-US" dirty="0"/>
              <a:t>, blood supplies or biohazard containers are stored or handled. A "clean" area is an area designated only </a:t>
            </a:r>
            <a:r>
              <a:rPr lang="en-US" dirty="0" smtClean="0"/>
              <a:t>for clean </a:t>
            </a:r>
            <a:r>
              <a:rPr lang="en-US" dirty="0"/>
              <a:t>and unused equipment and supplies and medications;</a:t>
            </a:r>
          </a:p>
          <a:p>
            <a:r>
              <a:rPr lang="en-US" dirty="0" smtClean="0"/>
              <a:t>When </a:t>
            </a:r>
            <a:r>
              <a:rPr lang="en-US" dirty="0"/>
              <a:t>moving from a contaminated body site to a clean body site of the same patient; and</a:t>
            </a:r>
          </a:p>
          <a:p>
            <a:r>
              <a:rPr lang="en-US" dirty="0" smtClean="0"/>
              <a:t>After </a:t>
            </a:r>
            <a:r>
              <a:rPr lang="en-US" dirty="0"/>
              <a:t>touching one patient or their machine and before arriving to care for another patient or touch another </a:t>
            </a:r>
            <a:r>
              <a:rPr lang="en-US" dirty="0" smtClean="0"/>
              <a:t>patient's machine</a:t>
            </a:r>
            <a:r>
              <a:rPr lang="en-US" dirty="0"/>
              <a:t>.</a:t>
            </a:r>
          </a:p>
          <a:p>
            <a:r>
              <a:rPr lang="en-US" dirty="0"/>
              <a:t>In addition, a new pair of clean gloves must be used each time for access site care, vascular access cannulation,</a:t>
            </a:r>
          </a:p>
          <a:p>
            <a:r>
              <a:rPr lang="en-US" dirty="0"/>
              <a:t>administration of parenteral medications or to perform invasive procedures. The intention is to ensure that clean</a:t>
            </a:r>
          </a:p>
          <a:p>
            <a:r>
              <a:rPr lang="en-US" dirty="0"/>
              <a:t>gloves which have not previously touched potentially contaminated surfaces are in use whenever there is a risk for</a:t>
            </a:r>
          </a:p>
          <a:p>
            <a:r>
              <a:rPr lang="en-US" dirty="0"/>
              <a:t>cross contamination to a patient's blood stream to occur.</a:t>
            </a:r>
          </a:p>
        </p:txBody>
      </p:sp>
      <p:sp>
        <p:nvSpPr>
          <p:cNvPr id="4" name="Slide Number Placeholder 3"/>
          <p:cNvSpPr>
            <a:spLocks noGrp="1"/>
          </p:cNvSpPr>
          <p:nvPr>
            <p:ph type="sldNum" sz="quarter" idx="4"/>
          </p:nvPr>
        </p:nvSpPr>
        <p:spPr/>
        <p:txBody>
          <a:bodyPr/>
          <a:lstStyle/>
          <a:p>
            <a:fld id="{92351276-899D-4574-94CF-FDF2418DFF16}" type="slidenum">
              <a:rPr lang="en-US" smtClean="0"/>
              <a:pPr/>
              <a:t>8</a:t>
            </a:fld>
            <a:endParaRPr lang="en-US" dirty="0"/>
          </a:p>
        </p:txBody>
      </p:sp>
    </p:spTree>
    <p:extLst>
      <p:ext uri="{BB962C8B-B14F-4D97-AF65-F5344CB8AC3E}">
        <p14:creationId xmlns:p14="http://schemas.microsoft.com/office/powerpoint/2010/main" val="155649470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V0113 – Guidance</a:t>
            </a:r>
            <a:endParaRPr lang="en-US" dirty="0"/>
          </a:p>
        </p:txBody>
      </p:sp>
      <p:sp>
        <p:nvSpPr>
          <p:cNvPr id="3" name="Content Placeholder 2"/>
          <p:cNvSpPr>
            <a:spLocks noGrp="1"/>
          </p:cNvSpPr>
          <p:nvPr>
            <p:ph idx="1"/>
          </p:nvPr>
        </p:nvSpPr>
        <p:spPr>
          <a:xfrm>
            <a:off x="457200" y="1417638"/>
            <a:ext cx="8229600" cy="4708525"/>
          </a:xfrm>
        </p:spPr>
        <p:txBody>
          <a:bodyPr>
            <a:normAutofit/>
          </a:bodyPr>
          <a:lstStyle/>
          <a:p>
            <a:pPr marL="0" indent="0">
              <a:buNone/>
            </a:pPr>
            <a:r>
              <a:rPr lang="en-US" dirty="0"/>
              <a:t>In addition, a new pair of clean gloves must be used each time for access site care, vascular access </a:t>
            </a:r>
            <a:r>
              <a:rPr lang="en-US" dirty="0" smtClean="0"/>
              <a:t>cannulation, administration </a:t>
            </a:r>
            <a:r>
              <a:rPr lang="en-US" dirty="0"/>
              <a:t>of parenteral medications or to perform invasive procedures. The intention is to ensure that </a:t>
            </a:r>
            <a:r>
              <a:rPr lang="en-US" dirty="0" smtClean="0"/>
              <a:t>clean gloves </a:t>
            </a:r>
            <a:r>
              <a:rPr lang="en-US" dirty="0"/>
              <a:t>which have not previously touched potentially contaminated surfaces are in use whenever there is a risk </a:t>
            </a:r>
            <a:r>
              <a:rPr lang="en-US" dirty="0" smtClean="0"/>
              <a:t>for cross </a:t>
            </a:r>
            <a:r>
              <a:rPr lang="en-US" dirty="0"/>
              <a:t>contamination to a patient's blood stream to occur.</a:t>
            </a:r>
          </a:p>
          <a:p>
            <a:pPr marL="0" indent="0">
              <a:buNone/>
            </a:pPr>
            <a:endParaRPr lang="en-US" dirty="0"/>
          </a:p>
        </p:txBody>
      </p:sp>
      <p:sp>
        <p:nvSpPr>
          <p:cNvPr id="4" name="Slide Number Placeholder 3"/>
          <p:cNvSpPr>
            <a:spLocks noGrp="1"/>
          </p:cNvSpPr>
          <p:nvPr>
            <p:ph type="sldNum" sz="quarter" idx="4"/>
          </p:nvPr>
        </p:nvSpPr>
        <p:spPr/>
        <p:txBody>
          <a:bodyPr/>
          <a:lstStyle/>
          <a:p>
            <a:fld id="{92351276-899D-4574-94CF-FDF2418DFF16}" type="slidenum">
              <a:rPr lang="en-US" smtClean="0"/>
              <a:pPr/>
              <a:t>9</a:t>
            </a:fld>
            <a:endParaRPr lang="en-US" dirty="0"/>
          </a:p>
        </p:txBody>
      </p:sp>
    </p:spTree>
    <p:extLst>
      <p:ext uri="{BB962C8B-B14F-4D97-AF65-F5344CB8AC3E}">
        <p14:creationId xmlns:p14="http://schemas.microsoft.com/office/powerpoint/2010/main" val="387966299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AHCA Official 2014 PowerPoint - WHI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ECD6C232E465744DA238F078E823535F" ma:contentTypeVersion="1" ma:contentTypeDescription="Create a new document." ma:contentTypeScope="" ma:versionID="d18c317d53d8a1fb73a46f708f77dd7e">
  <xsd:schema xmlns:xsd="http://www.w3.org/2001/XMLSchema" xmlns:xs="http://www.w3.org/2001/XMLSchema" xmlns:p="http://schemas.microsoft.com/office/2006/metadata/properties" xmlns:ns2="0bcc9e7c-fa76-4110-a8a1-dc841ed59c81" xmlns:ns3="22801b3f-98ec-4c80-8ed0-0bc69cbff3c4" targetNamespace="http://schemas.microsoft.com/office/2006/metadata/properties" ma:root="true" ma:fieldsID="7228e3671b4ff44e6eb18275ecbb0c63" ns2:_="" ns3:_="">
    <xsd:import namespace="0bcc9e7c-fa76-4110-a8a1-dc841ed59c81"/>
    <xsd:import namespace="22801b3f-98ec-4c80-8ed0-0bc69cbff3c4"/>
    <xsd:element name="properties">
      <xsd:complexType>
        <xsd:sequence>
          <xsd:element name="documentManagement">
            <xsd:complexType>
              <xsd:all>
                <xsd:element ref="ns2:template"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cc9e7c-fa76-4110-a8a1-dc841ed59c81" elementFormDefault="qualified">
    <xsd:import namespace="http://schemas.microsoft.com/office/2006/documentManagement/types"/>
    <xsd:import namespace="http://schemas.microsoft.com/office/infopath/2007/PartnerControls"/>
    <xsd:element name="template" ma:index="8" nillable="true" ma:displayName="template" ma:internalName="templat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2801b3f-98ec-4c80-8ed0-0bc69cbff3c4"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documentManagement>
    <template xmlns="0bcc9e7c-fa76-4110-a8a1-dc841ed59c81">template</template>
    <_dlc_DocId xmlns="22801b3f-98ec-4c80-8ed0-0bc69cbff3c4">5WRP557THE3D-21-122</_dlc_DocId>
    <_dlc_DocIdUrl xmlns="22801b3f-98ec-4c80-8ed0-0bc69cbff3c4">
      <Url>http://ahcaportal/CorrespondenceTools/_layouts/DocIdRedir.aspx?ID=5WRP557THE3D-21-122</Url>
      <Description>5WRP557THE3D-21-122</Description>
    </_dlc_DocIdUrl>
  </documentManagement>
</p:properties>
</file>

<file path=customXml/itemProps1.xml><?xml version="1.0" encoding="utf-8"?>
<ds:datastoreItem xmlns:ds="http://schemas.openxmlformats.org/officeDocument/2006/customXml" ds:itemID="{470E330E-CFA8-4049-A2CE-5C1F30184E71}">
  <ds:schemaRefs>
    <ds:schemaRef ds:uri="http://schemas.microsoft.com/sharepoint/events"/>
  </ds:schemaRefs>
</ds:datastoreItem>
</file>

<file path=customXml/itemProps2.xml><?xml version="1.0" encoding="utf-8"?>
<ds:datastoreItem xmlns:ds="http://schemas.openxmlformats.org/officeDocument/2006/customXml" ds:itemID="{02A61737-30AC-4CCD-A946-6B6222430B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cc9e7c-fa76-4110-a8a1-dc841ed59c81"/>
    <ds:schemaRef ds:uri="22801b3f-98ec-4c80-8ed0-0bc69cbff3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C0A9719-1B46-442F-9D8E-3405AAB7F6DE}">
  <ds:schemaRefs>
    <ds:schemaRef ds:uri="http://schemas.microsoft.com/sharepoint/v3/contenttype/forms"/>
  </ds:schemaRefs>
</ds:datastoreItem>
</file>

<file path=customXml/itemProps4.xml><?xml version="1.0" encoding="utf-8"?>
<ds:datastoreItem xmlns:ds="http://schemas.openxmlformats.org/officeDocument/2006/customXml" ds:itemID="{9C0D2E56-544A-4C51-82C6-1C98798EF817}">
  <ds:schemaRefs>
    <ds:schemaRef ds:uri="0bcc9e7c-fa76-4110-a8a1-dc841ed59c81"/>
    <ds:schemaRef ds:uri="http://purl.org/dc/terms/"/>
    <ds:schemaRef ds:uri="http://schemas.microsoft.com/office/2006/documentManagement/types"/>
    <ds:schemaRef ds:uri="http://schemas.microsoft.com/office/2006/metadata/properties"/>
    <ds:schemaRef ds:uri="http://purl.org/dc/elements/1.1/"/>
    <ds:schemaRef ds:uri="22801b3f-98ec-4c80-8ed0-0bc69cbff3c4"/>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AHCA Official 2014 PowerPoint - WHITE</Template>
  <TotalTime>5070</TotalTime>
  <Words>3741</Words>
  <Application>Microsoft Macintosh PowerPoint</Application>
  <PresentationFormat>On-screen Show (4:3)</PresentationFormat>
  <Paragraphs>413</Paragraphs>
  <Slides>63</Slides>
  <Notes>7</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AHCA Official 2014 PowerPoint - WHITE</vt:lpstr>
      <vt:lpstr> Florida Renal Administrators Association Annual Meeting    </vt:lpstr>
      <vt:lpstr>Objectives</vt:lpstr>
      <vt:lpstr>Most Frequently Cited Deficiencies</vt:lpstr>
      <vt:lpstr>Most Common Health Deficiency Citations January 1, 2015 through December 31, 2015</vt:lpstr>
      <vt:lpstr>Most Common Health Deficiency Citations January 1, 2015 through December 31, 2015</vt:lpstr>
      <vt:lpstr>V0113 Infection Control – Wear Gloves/Hand Hygiene (494.30(a)(1)(i)), C.F.R </vt:lpstr>
      <vt:lpstr>V0113 – Guidance</vt:lpstr>
      <vt:lpstr>V0113 – Guidance</vt:lpstr>
      <vt:lpstr>V0113 – Guidance</vt:lpstr>
      <vt:lpstr>V0113 – Guidance</vt:lpstr>
      <vt:lpstr>V0113 – Guidance</vt:lpstr>
      <vt:lpstr>V0113 – Guidance</vt:lpstr>
      <vt:lpstr>Why is V0113 cited?</vt:lpstr>
      <vt:lpstr>V0122-Disinfect Surfaces and Equipment 494.30(a)(4)(ii) </vt:lpstr>
      <vt:lpstr>Why is V0122 cited</vt:lpstr>
      <vt:lpstr>V0543- Plan of Care - Manage Volume Status (Dose of Dialysis)  494.90(a)(1)</vt:lpstr>
      <vt:lpstr>Why is V0543 cited?</vt:lpstr>
      <vt:lpstr>V0403- Equipment Maintenance 494.60(b)</vt:lpstr>
      <vt:lpstr>Why is V0403 cited?</vt:lpstr>
      <vt:lpstr>V0544- Plan of Care - Achieve Adequate Clearance 494.90(a)(1)</vt:lpstr>
      <vt:lpstr>Why is V0544 cited?</vt:lpstr>
      <vt:lpstr>V0116 –Infection Control - Items Disposed, Dedicated or Disinfected 494.30(a)(1)(i) </vt:lpstr>
      <vt:lpstr>Why is V0116 cited?</vt:lpstr>
      <vt:lpstr>V0547- Plan of Care - Anemia Management 494.90(a)(4) </vt:lpstr>
      <vt:lpstr>Why is V0547 cited?</vt:lpstr>
      <vt:lpstr>V0147- Infection Control – Staff Education - Catheters/Catheter Care  494.30(a)(2) </vt:lpstr>
      <vt:lpstr> V0147 Continued </vt:lpstr>
      <vt:lpstr>Why is V0147 cited?</vt:lpstr>
      <vt:lpstr>V0115 – Infection Control, Use of Gowns, Shields/Masks…494.30(a)(1)(i) </vt:lpstr>
      <vt:lpstr>Why is V0115 cited?</vt:lpstr>
      <vt:lpstr>V0402-Physical Environment… 494.60(a) </vt:lpstr>
      <vt:lpstr>Why is V0402 cited?</vt:lpstr>
      <vt:lpstr>V0407-Patient Care Environment… 494.60(c)(4) </vt:lpstr>
      <vt:lpstr>Why is V0407 cited?</vt:lpstr>
      <vt:lpstr>V0587- Home Dialysis Monitoring- Patient Records Reviewed 494.100(b)2)(3)</vt:lpstr>
      <vt:lpstr>Why is V0587 cited</vt:lpstr>
      <vt:lpstr>V0726- Medical Records-Complete, Accurate &amp; Accessible 494.170</vt:lpstr>
      <vt:lpstr>Why is V0726 cited?</vt:lpstr>
      <vt:lpstr>Survey Process</vt:lpstr>
      <vt:lpstr>The Core Survey Process</vt:lpstr>
      <vt:lpstr>The Core Survey Process</vt:lpstr>
      <vt:lpstr>The Core Survey Process</vt:lpstr>
      <vt:lpstr>The Core Survey Process</vt:lpstr>
      <vt:lpstr>The Core Survey Process</vt:lpstr>
      <vt:lpstr>The Core Survey Process</vt:lpstr>
      <vt:lpstr>The Core Survey Process</vt:lpstr>
      <vt:lpstr>The Core Survey Process</vt:lpstr>
      <vt:lpstr>The Core Survey Process</vt:lpstr>
      <vt:lpstr>The Core Survey Process</vt:lpstr>
      <vt:lpstr>The Core Survey Process</vt:lpstr>
      <vt:lpstr>The Core Survey Process</vt:lpstr>
      <vt:lpstr>The Core Survey Process</vt:lpstr>
      <vt:lpstr>The Core Survey Process</vt:lpstr>
      <vt:lpstr>The Core Survey Process</vt:lpstr>
      <vt:lpstr>The Core Survey Process</vt:lpstr>
      <vt:lpstr>The Core Survey Process</vt:lpstr>
      <vt:lpstr>The Core Survey Process</vt:lpstr>
      <vt:lpstr>The Core Survey Process</vt:lpstr>
      <vt:lpstr>ESRD Federal Certification Information</vt:lpstr>
      <vt:lpstr>“Hot Topic”- Involuntary Discharges (IVDs)</vt:lpstr>
      <vt:lpstr>“Hot Topic”- Involuntary Discharges (IVDs)</vt:lpstr>
      <vt:lpstr>“Hot Topic”- Involuntary Discharges (IVDs)</vt:lpstr>
      <vt:lpstr>Contact Information</vt:lpstr>
    </vt:vector>
  </TitlesOfParts>
  <Company>Agency for Health Care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Surveyor 201  QIS Long Term Care Pharmacy</dc:title>
  <dc:creator>Polly.Weaver@ahca.myflorida.com</dc:creator>
  <cp:lastModifiedBy>Amy Kozsuch</cp:lastModifiedBy>
  <cp:revision>346</cp:revision>
  <cp:lastPrinted>2016-06-10T21:18:02Z</cp:lastPrinted>
  <dcterms:created xsi:type="dcterms:W3CDTF">2012-05-11T15:15:12Z</dcterms:created>
  <dcterms:modified xsi:type="dcterms:W3CDTF">2016-07-28T18:32:43Z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0x010100ECD6C232E465744DA238F078E823535F</vt:lpwstr>
  </property>
  <property fmtid="{D5CDD505-2E9C-101B-9397-08002B2CF9AE}" pid="3" name="_dlc_DocIdItemGuid">
    <vt:lpwstr>c62cccde-7c0f-4331-a279-6d268a264601</vt:lpwstr>
  </property>
</Properties>
</file>